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12" r:id="rId2"/>
    <p:sldId id="413" r:id="rId3"/>
    <p:sldId id="373" r:id="rId4"/>
    <p:sldId id="374" r:id="rId5"/>
    <p:sldId id="375" r:id="rId6"/>
    <p:sldId id="376" r:id="rId7"/>
    <p:sldId id="307" r:id="rId8"/>
    <p:sldId id="265" r:id="rId9"/>
    <p:sldId id="441" r:id="rId10"/>
    <p:sldId id="297" r:id="rId11"/>
    <p:sldId id="355" r:id="rId12"/>
    <p:sldId id="461" r:id="rId13"/>
    <p:sldId id="462" r:id="rId14"/>
    <p:sldId id="377" r:id="rId15"/>
    <p:sldId id="378" r:id="rId16"/>
    <p:sldId id="363" r:id="rId17"/>
    <p:sldId id="368" r:id="rId18"/>
    <p:sldId id="365" r:id="rId19"/>
    <p:sldId id="366" r:id="rId20"/>
    <p:sldId id="379" r:id="rId21"/>
    <p:sldId id="367" r:id="rId22"/>
    <p:sldId id="357" r:id="rId23"/>
    <p:sldId id="362" r:id="rId24"/>
    <p:sldId id="275" r:id="rId25"/>
    <p:sldId id="274" r:id="rId26"/>
    <p:sldId id="330" r:id="rId27"/>
    <p:sldId id="292" r:id="rId28"/>
    <p:sldId id="273" r:id="rId29"/>
    <p:sldId id="466" r:id="rId30"/>
    <p:sldId id="425" r:id="rId31"/>
    <p:sldId id="467" r:id="rId32"/>
    <p:sldId id="424" r:id="rId33"/>
    <p:sldId id="426" r:id="rId34"/>
    <p:sldId id="427" r:id="rId35"/>
    <p:sldId id="428" r:id="rId36"/>
    <p:sldId id="429" r:id="rId37"/>
    <p:sldId id="468" r:id="rId38"/>
    <p:sldId id="469" r:id="rId39"/>
    <p:sldId id="370" r:id="rId40"/>
    <p:sldId id="414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56" userDrawn="1">
          <p15:clr>
            <a:srgbClr val="A4A3A4"/>
          </p15:clr>
        </p15:guide>
        <p15:guide id="2" pos="7287" userDrawn="1">
          <p15:clr>
            <a:srgbClr val="A4A3A4"/>
          </p15:clr>
        </p15:guide>
        <p15:guide id="3" orient="horz" pos="629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/>
  <p:cmAuthor id="2" name="dxz" initials="d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EA9"/>
    <a:srgbClr val="434B8B"/>
    <a:srgbClr val="384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2" autoAdjust="0"/>
    <p:restoredTop sz="97970" autoAdjust="0"/>
  </p:normalViewPr>
  <p:slideViewPr>
    <p:cSldViewPr showGuides="1">
      <p:cViewPr varScale="1">
        <p:scale>
          <a:sx n="52" d="100"/>
          <a:sy n="52" d="100"/>
        </p:scale>
        <p:origin x="67" y="898"/>
      </p:cViewPr>
      <p:guideLst>
        <p:guide pos="456"/>
        <p:guide pos="7287"/>
        <p:guide orient="horz" pos="629"/>
        <p:guide orient="horz" pos="39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9"/>
    </p:cViewPr>
  </p:sorterViewPr>
  <p:notesViewPr>
    <p:cSldViewPr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E12C3-33A9-495E-8917-FFD63D354E41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E630-B375-4308-937F-51D033D7F0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62AF9-8603-4F6E-8DD3-6E4C8D1A45A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64521"/>
            <a:ext cx="792000" cy="7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8788"/>
          <a:stretch>
            <a:fillRect/>
          </a:stretch>
        </p:blipFill>
        <p:spPr>
          <a:xfrm>
            <a:off x="1271552" y="364521"/>
            <a:ext cx="792000" cy="79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009E2B43-1F60-4150-9E3F-150869E709C8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39AE43C-E510-4CFA-A1A7-44BBDB61AFB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E:\高校\南京农业大学\图片\4F8168BCD338603492D02BD09B3_C4EF311C_3440D5.png4F8168BCD338603492D02BD09B3_C4EF311C_3440D5"/>
          <p:cNvPicPr>
            <a:picLocks noChangeAspect="1"/>
          </p:cNvPicPr>
          <p:nvPr userDrawn="1"/>
        </p:nvPicPr>
        <p:blipFill rotWithShape="1">
          <a:blip r:embed="rId2"/>
          <a:srcRect t="16080"/>
          <a:stretch>
            <a:fillRect/>
          </a:stretch>
        </p:blipFill>
        <p:spPr>
          <a:xfrm>
            <a:off x="0" y="0"/>
            <a:ext cx="12191153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 flipH="1">
            <a:off x="-1" y="3746259"/>
            <a:ext cx="12192000" cy="3111740"/>
          </a:xfrm>
          <a:custGeom>
            <a:avLst/>
            <a:gdLst>
              <a:gd name="connsiteX0" fmla="*/ 2 w 9144000"/>
              <a:gd name="connsiteY0" fmla="*/ 0 h 2368380"/>
              <a:gd name="connsiteX1" fmla="*/ 2 w 9144000"/>
              <a:gd name="connsiteY1" fmla="*/ 689995 h 2368380"/>
              <a:gd name="connsiteX2" fmla="*/ 0 w 9144000"/>
              <a:gd name="connsiteY2" fmla="*/ 689995 h 2368380"/>
              <a:gd name="connsiteX3" fmla="*/ 0 w 9144000"/>
              <a:gd name="connsiteY3" fmla="*/ 2368380 h 2368380"/>
              <a:gd name="connsiteX4" fmla="*/ 9144000 w 9144000"/>
              <a:gd name="connsiteY4" fmla="*/ 2368380 h 2368380"/>
              <a:gd name="connsiteX5" fmla="*/ 9144000 w 9144000"/>
              <a:gd name="connsiteY5" fmla="*/ 689995 h 2368380"/>
              <a:gd name="connsiteX6" fmla="*/ 6323089 w 9144000"/>
              <a:gd name="connsiteY6" fmla="*/ 689995 h 236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368380">
                <a:moveTo>
                  <a:pt x="2" y="0"/>
                </a:moveTo>
                <a:lnTo>
                  <a:pt x="2" y="689995"/>
                </a:lnTo>
                <a:lnTo>
                  <a:pt x="0" y="689995"/>
                </a:lnTo>
                <a:lnTo>
                  <a:pt x="0" y="2368380"/>
                </a:lnTo>
                <a:lnTo>
                  <a:pt x="9144000" y="2368380"/>
                </a:lnTo>
                <a:lnTo>
                  <a:pt x="9144000" y="689995"/>
                </a:lnTo>
                <a:lnTo>
                  <a:pt x="6323089" y="689995"/>
                </a:lnTo>
                <a:close/>
              </a:path>
            </a:pathLst>
          </a:custGeom>
          <a:solidFill>
            <a:srgbClr val="0D0D0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65"/>
          </a:p>
        </p:txBody>
      </p:sp>
      <p:sp>
        <p:nvSpPr>
          <p:cNvPr id="9" name="任意多边形 14"/>
          <p:cNvSpPr/>
          <p:nvPr userDrawn="1"/>
        </p:nvSpPr>
        <p:spPr>
          <a:xfrm>
            <a:off x="0" y="3489211"/>
            <a:ext cx="12192000" cy="1220931"/>
          </a:xfrm>
          <a:custGeom>
            <a:avLst/>
            <a:gdLst>
              <a:gd name="connsiteX0" fmla="*/ 12225338 w 12225338"/>
              <a:gd name="connsiteY0" fmla="*/ 0 h 1471016"/>
              <a:gd name="connsiteX1" fmla="*/ 12225338 w 12225338"/>
              <a:gd name="connsiteY1" fmla="*/ 304921 h 1471016"/>
              <a:gd name="connsiteX2" fmla="*/ 10901109 w 12225338"/>
              <a:gd name="connsiteY2" fmla="*/ 566278 h 1471016"/>
              <a:gd name="connsiteX3" fmla="*/ 6707473 w 12225338"/>
              <a:gd name="connsiteY3" fmla="*/ 1203312 h 1471016"/>
              <a:gd name="connsiteX4" fmla="*/ 801569 w 12225338"/>
              <a:gd name="connsiteY4" fmla="*/ 1470982 h 1471016"/>
              <a:gd name="connsiteX5" fmla="*/ 0 w 12225338"/>
              <a:gd name="connsiteY5" fmla="*/ 1467418 h 1471016"/>
              <a:gd name="connsiteX6" fmla="*/ 0 w 12225338"/>
              <a:gd name="connsiteY6" fmla="*/ 1419640 h 1471016"/>
              <a:gd name="connsiteX7" fmla="*/ 755889 w 12225338"/>
              <a:gd name="connsiteY7" fmla="*/ 1419544 h 1471016"/>
              <a:gd name="connsiteX8" fmla="*/ 6332117 w 12225338"/>
              <a:gd name="connsiteY8" fmla="*/ 1095145 h 1471016"/>
              <a:gd name="connsiteX9" fmla="*/ 11553128 w 12225338"/>
              <a:gd name="connsiteY9" fmla="*/ 153419 h 1471016"/>
              <a:gd name="connsiteX10" fmla="*/ 12225338 w 12225338"/>
              <a:gd name="connsiteY10" fmla="*/ 0 h 14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5338" h="1471016">
                <a:moveTo>
                  <a:pt x="12225338" y="0"/>
                </a:moveTo>
                <a:lnTo>
                  <a:pt x="12225338" y="304921"/>
                </a:lnTo>
                <a:lnTo>
                  <a:pt x="10901109" y="566278"/>
                </a:lnTo>
                <a:cubicBezTo>
                  <a:pt x="9503230" y="828514"/>
                  <a:pt x="8105352" y="1047552"/>
                  <a:pt x="6707473" y="1203312"/>
                </a:cubicBezTo>
                <a:cubicBezTo>
                  <a:pt x="4740628" y="1419105"/>
                  <a:pt x="2767176" y="1472579"/>
                  <a:pt x="801569" y="1470982"/>
                </a:cubicBezTo>
                <a:lnTo>
                  <a:pt x="0" y="1467418"/>
                </a:lnTo>
                <a:lnTo>
                  <a:pt x="0" y="1419640"/>
                </a:lnTo>
                <a:lnTo>
                  <a:pt x="755889" y="1419544"/>
                </a:lnTo>
                <a:cubicBezTo>
                  <a:pt x="2614081" y="1410789"/>
                  <a:pt x="4474751" y="1337439"/>
                  <a:pt x="6332117" y="1095145"/>
                </a:cubicBezTo>
                <a:cubicBezTo>
                  <a:pt x="8072455" y="871781"/>
                  <a:pt x="9812791" y="542414"/>
                  <a:pt x="11553128" y="153419"/>
                </a:cubicBezTo>
                <a:lnTo>
                  <a:pt x="12225338" y="0"/>
                </a:lnTo>
                <a:close/>
              </a:path>
            </a:pathLst>
          </a:custGeom>
          <a:solidFill>
            <a:srgbClr val="C9E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1" y="322967"/>
            <a:ext cx="3525252" cy="85421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 hasCustomPrompt="1"/>
          </p:nvPr>
        </p:nvSpPr>
        <p:spPr>
          <a:xfrm>
            <a:off x="4206389" y="4907119"/>
            <a:ext cx="7658100" cy="812052"/>
          </a:xfrm>
        </p:spPr>
        <p:txBody>
          <a:bodyPr>
            <a:normAutofit/>
          </a:bodyPr>
          <a:lstStyle>
            <a:lvl1pPr algn="r">
              <a:defRPr lang="zh-CN" altLang="en-US" sz="4730" b="1" kern="1200" dirty="0">
                <a:ln w="66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>
                      <a:lumMod val="75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defRPr>
            </a:lvl1pPr>
          </a:lstStyle>
          <a:p>
            <a:r>
              <a:rPr lang="zh-CN" altLang="en-US" dirty="0"/>
              <a:t>南京农业大学通用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277902"/>
          </a:xfrm>
        </p:spPr>
        <p:txBody>
          <a:bodyPr/>
          <a:lstStyle/>
          <a:p>
            <a:fld id="{009E2B43-1F60-4150-9E3F-150869E709C8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39AE43C-E510-4CFA-A1A7-44BBDB61AFB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t="8618" r="5699"/>
          <a:stretch>
            <a:fillRect/>
          </a:stretch>
        </p:blipFill>
        <p:spPr>
          <a:xfrm>
            <a:off x="-719796" y="0"/>
            <a:ext cx="5108807" cy="6857999"/>
          </a:xfrm>
          <a:custGeom>
            <a:avLst/>
            <a:gdLst>
              <a:gd name="connsiteX0" fmla="*/ 0 w 3831605"/>
              <a:gd name="connsiteY0" fmla="*/ 0 h 6857999"/>
              <a:gd name="connsiteX1" fmla="*/ 3831605 w 3831605"/>
              <a:gd name="connsiteY1" fmla="*/ 0 h 6857999"/>
              <a:gd name="connsiteX2" fmla="*/ 3831605 w 3831605"/>
              <a:gd name="connsiteY2" fmla="*/ 2846569 h 6857999"/>
              <a:gd name="connsiteX3" fmla="*/ 2359464 w 3831605"/>
              <a:gd name="connsiteY3" fmla="*/ 6857999 h 6857999"/>
              <a:gd name="connsiteX4" fmla="*/ 0 w 38316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1605" h="6857999">
                <a:moveTo>
                  <a:pt x="0" y="0"/>
                </a:moveTo>
                <a:lnTo>
                  <a:pt x="3831605" y="0"/>
                </a:lnTo>
                <a:lnTo>
                  <a:pt x="3831605" y="2846569"/>
                </a:lnTo>
                <a:lnTo>
                  <a:pt x="235946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" name="任意多边形 14"/>
          <p:cNvSpPr/>
          <p:nvPr userDrawn="1"/>
        </p:nvSpPr>
        <p:spPr>
          <a:xfrm>
            <a:off x="-742348" y="0"/>
            <a:ext cx="5119888" cy="6858000"/>
          </a:xfrm>
          <a:custGeom>
            <a:avLst/>
            <a:gdLst>
              <a:gd name="connsiteX0" fmla="*/ 0 w 3918139"/>
              <a:gd name="connsiteY0" fmla="*/ 0 h 6858000"/>
              <a:gd name="connsiteX1" fmla="*/ 3918139 w 3918139"/>
              <a:gd name="connsiteY1" fmla="*/ 0 h 6858000"/>
              <a:gd name="connsiteX2" fmla="*/ 3918139 w 3918139"/>
              <a:gd name="connsiteY2" fmla="*/ 2272121 h 6858000"/>
              <a:gd name="connsiteX3" fmla="*/ 2815697 w 3918139"/>
              <a:gd name="connsiteY3" fmla="*/ 6858000 h 6858000"/>
              <a:gd name="connsiteX4" fmla="*/ 0 w 39181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8139" h="6858000">
                <a:moveTo>
                  <a:pt x="0" y="0"/>
                </a:moveTo>
                <a:lnTo>
                  <a:pt x="3918139" y="0"/>
                </a:lnTo>
                <a:lnTo>
                  <a:pt x="3918139" y="2272121"/>
                </a:lnTo>
                <a:lnTo>
                  <a:pt x="28156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65"/>
          </a:p>
        </p:txBody>
      </p:sp>
      <p:sp>
        <p:nvSpPr>
          <p:cNvPr id="9" name="平行四边形 8"/>
          <p:cNvSpPr/>
          <p:nvPr userDrawn="1"/>
        </p:nvSpPr>
        <p:spPr>
          <a:xfrm>
            <a:off x="2336384" y="-1"/>
            <a:ext cx="3195484" cy="6858000"/>
          </a:xfrm>
          <a:prstGeom prst="parallelogram">
            <a:avLst>
              <a:gd name="adj" fmla="val 56744"/>
            </a:avLst>
          </a:prstGeom>
          <a:solidFill>
            <a:srgbClr val="355E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/>
          <a:stretch>
            <a:fillRect/>
          </a:stretch>
        </p:blipFill>
        <p:spPr>
          <a:xfrm>
            <a:off x="9103520" y="6045329"/>
            <a:ext cx="2743200" cy="651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237312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237312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237312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237312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341811" y="783771"/>
            <a:ext cx="1150837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 userDrawn="1"/>
        </p:nvSpPr>
        <p:spPr>
          <a:xfrm>
            <a:off x="496389" y="235131"/>
            <a:ext cx="457200" cy="4572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ffectLst>
            <a:outerShdw blurRad="190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727167" y="413657"/>
            <a:ext cx="304800" cy="304800"/>
          </a:xfrm>
          <a:prstGeom prst="round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190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0"/>
          <p:cNvSpPr>
            <a:spLocks noGrp="1"/>
          </p:cNvSpPr>
          <p:nvPr>
            <p:ph type="title" hasCustomPrompt="1"/>
          </p:nvPr>
        </p:nvSpPr>
        <p:spPr>
          <a:xfrm>
            <a:off x="1184367" y="293914"/>
            <a:ext cx="4737462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当地的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237312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87488" y="5137150"/>
            <a:ext cx="11455881" cy="812165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sym typeface="+mn-ea"/>
              </a:rPr>
              <a:t>2022</a:t>
            </a:r>
            <a:r>
              <a:rPr lang="zh-CN" altLang="en-US" sz="4000" dirty="0">
                <a:sym typeface="+mn-ea"/>
              </a:rPr>
              <a:t>级团学干部第二课堂成绩单</a:t>
            </a:r>
            <a:r>
              <a:rPr sz="4000" dirty="0">
                <a:sym typeface="+mn-ea"/>
              </a:rPr>
              <a:t>系统使用培训</a:t>
            </a:r>
            <a:br>
              <a:rPr lang="zh-CN" altLang="en-US" sz="4800" b="1" dirty="0">
                <a:solidFill>
                  <a:srgbClr val="01766E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</a:br>
            <a:br>
              <a:rPr lang="zh-CN" altLang="en-US" sz="4800" b="1" dirty="0">
                <a:solidFill>
                  <a:srgbClr val="01766E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</a:b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8040370" y="5949315"/>
            <a:ext cx="2783840" cy="291465"/>
          </a:xfrm>
          <a:prstGeom prst="rect">
            <a:avLst/>
          </a:prstGeom>
          <a:noFill/>
        </p:spPr>
        <p:txBody>
          <a:bodyPr wrap="square" lIns="89927" tIns="44964" rIns="89927" bIns="44964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13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日期：</a:t>
            </a:r>
            <a:fld id="{BB962C8B-B14F-4D97-AF65-F5344CB8AC3E}" type="datetime2">
              <a:rPr lang="zh-CN" altLang="en-US" sz="13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2023年3月18日</a:t>
            </a:fld>
            <a:endParaRPr lang="zh-CN" altLang="en-US" sz="131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dxz\Desktop\活动中心.jpg活动中心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1815" y="1268730"/>
            <a:ext cx="7421245" cy="4741545"/>
          </a:xfrm>
          <a:prstGeom prst="rect">
            <a:avLst/>
          </a:prstGeom>
        </p:spPr>
      </p:pic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8048" y="458227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0286" y="1125537"/>
            <a:ext cx="3502194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活动中心：</a:t>
            </a: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包含全校的第二课堂活动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学时申请：</a:t>
            </a: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可以申请实践学时</a:t>
            </a:r>
          </a:p>
          <a:p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第二课堂：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可以查看自己的总学时情况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常见问题：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反馈自己在系统使用过程中的问题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积分兑换：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通过参与第二课堂活动获得的积分可以进行物品的兑换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标题 10"/>
          <p:cNvSpPr>
            <a:spLocks noGrp="1"/>
          </p:cNvSpPr>
          <p:nvPr>
            <p:ph type="title"/>
          </p:nvPr>
        </p:nvSpPr>
        <p:spPr>
          <a:xfrm>
            <a:off x="1270958" y="260177"/>
            <a:ext cx="4737462" cy="457200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客户端首页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02460" y="1378585"/>
            <a:ext cx="403860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n w="0"/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95550" y="1378585"/>
            <a:ext cx="387350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n w="0"/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72130" y="1378585"/>
            <a:ext cx="343535" cy="26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n w="0"/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8075" y="1395730"/>
            <a:ext cx="373380" cy="226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n w="0"/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81475" y="1395095"/>
            <a:ext cx="476885" cy="226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ln w="0"/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dxz\Desktop\活动中心.jpg活动中心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425" y="1412875"/>
            <a:ext cx="7421245" cy="406908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06880" y="1006734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92188" y="1600203"/>
            <a:ext cx="7011902" cy="2404489"/>
            <a:chOff x="2710299" y="1039333"/>
            <a:chExt cx="6415060" cy="2404489"/>
          </a:xfrm>
        </p:grpSpPr>
        <p:sp>
          <p:nvSpPr>
            <p:cNvPr id="13" name="矩形 12"/>
            <p:cNvSpPr/>
            <p:nvPr/>
          </p:nvSpPr>
          <p:spPr>
            <a:xfrm>
              <a:off x="2710299" y="1860388"/>
              <a:ext cx="2394675" cy="213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n w="0"/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710299" y="1351753"/>
              <a:ext cx="3192900" cy="293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n w="0"/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H="1" flipV="1">
              <a:off x="5147292" y="2147787"/>
              <a:ext cx="3623384" cy="129603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6003915" y="1039333"/>
              <a:ext cx="3121444" cy="60515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9061250" y="1028121"/>
            <a:ext cx="181750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输入活动名称和所属单位可以搜索特定活动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32006" y="3220369"/>
            <a:ext cx="3047469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预热中：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活动尚未开始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招募中：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活动报名已经开始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进行中：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活动已经开始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已结束：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活动已经结束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全部：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可以看到学校全部活动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8663836" y="3141565"/>
            <a:ext cx="3312368" cy="2051859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8978661" y="999016"/>
            <a:ext cx="1909658" cy="1206969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7066" y="6469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活动中心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24552" y="2072026"/>
            <a:ext cx="3896219" cy="3322955"/>
            <a:chOff x="724552" y="2581070"/>
            <a:chExt cx="3896219" cy="3322955"/>
          </a:xfrm>
        </p:grpSpPr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817622" y="2581070"/>
              <a:ext cx="3803149" cy="332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班级团支书、班长可以借</a:t>
              </a:r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学院二课堂负责人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账号，申请发布班级特色活动。</a:t>
              </a: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*</a:t>
              </a:r>
              <a:endPara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>
                <a:lnSpc>
                  <a:spcPct val="150000"/>
                </a:lnSpc>
              </a:pPr>
              <a:endParaRPr lang="en-US" altLang="zh-CN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矩形: 圆角 11"/>
            <p:cNvSpPr/>
            <p:nvPr>
              <p:custDataLst>
                <p:tags r:id="rId3"/>
              </p:custDataLst>
            </p:nvPr>
          </p:nvSpPr>
          <p:spPr>
            <a:xfrm>
              <a:off x="724552" y="2581070"/>
              <a:ext cx="3896211" cy="271394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1"/>
          <p:cNvPicPr>
            <a:picLocks noChangeAspect="1"/>
          </p:cNvPicPr>
          <p:nvPr/>
        </p:nvPicPr>
        <p:blipFill>
          <a:blip r:embed="rId5"/>
          <a:srcRect r="1733"/>
          <a:stretch>
            <a:fillRect/>
          </a:stretch>
        </p:blipFill>
        <p:spPr>
          <a:xfrm>
            <a:off x="5304155" y="1701165"/>
            <a:ext cx="6048375" cy="37338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7632065" y="4481830"/>
            <a:ext cx="1167130" cy="2349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9515" y="188595"/>
            <a:ext cx="3915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班级特色活动申请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8"/>
          <a:srcRect r="1211" b="8263"/>
          <a:stretch>
            <a:fillRect/>
          </a:stretch>
        </p:blipFill>
        <p:spPr>
          <a:xfrm>
            <a:off x="695325" y="1557020"/>
            <a:ext cx="7716520" cy="432371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616315" y="2637155"/>
            <a:ext cx="3575685" cy="2981325"/>
            <a:chOff x="724552" y="2581070"/>
            <a:chExt cx="4225657" cy="2981325"/>
          </a:xfrm>
        </p:grpSpPr>
        <p:sp>
          <p:nvSpPr>
            <p:cNvPr id="10" name="文本框 9"/>
            <p:cNvSpPr txBox="1"/>
            <p:nvPr>
              <p:custDataLst>
                <p:tags r:id="rId5"/>
              </p:custDataLst>
            </p:nvPr>
          </p:nvSpPr>
          <p:spPr>
            <a:xfrm>
              <a:off x="960937" y="2748075"/>
              <a:ext cx="3989272" cy="27419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需填写活动名称、分类、起止时间、地点、招募人数等信息</a:t>
              </a:r>
            </a:p>
            <a:p>
              <a:pPr indent="0">
                <a:lnSpc>
                  <a:spcPct val="150000"/>
                </a:lnSpc>
              </a:pP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: 圆角 11"/>
            <p:cNvSpPr/>
            <p:nvPr>
              <p:custDataLst>
                <p:tags r:id="rId6"/>
              </p:custDataLst>
            </p:nvPr>
          </p:nvSpPr>
          <p:spPr>
            <a:xfrm>
              <a:off x="724552" y="2581070"/>
              <a:ext cx="3896219" cy="298132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918335" y="3141345"/>
            <a:ext cx="1492885" cy="182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5232400" y="2804160"/>
            <a:ext cx="124841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991995" y="4077335"/>
            <a:ext cx="1203325" cy="337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912620" y="3429000"/>
            <a:ext cx="1203325" cy="337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72F4E-77A7-3342-1972-C90239188E27}"/>
              </a:ext>
            </a:extLst>
          </p:cNvPr>
          <p:cNvSpPr txBox="1"/>
          <p:nvPr/>
        </p:nvSpPr>
        <p:spPr>
          <a:xfrm>
            <a:off x="1199515" y="188595"/>
            <a:ext cx="3915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班级特色活动申请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9376" y="1988839"/>
            <a:ext cx="3220289" cy="2945017"/>
            <a:chOff x="964038" y="2368509"/>
            <a:chExt cx="3220289" cy="2945017"/>
          </a:xfrm>
        </p:grpSpPr>
        <p:sp>
          <p:nvSpPr>
            <p:cNvPr id="10" name="文本框 9"/>
            <p:cNvSpPr txBox="1"/>
            <p:nvPr/>
          </p:nvSpPr>
          <p:spPr>
            <a:xfrm>
              <a:off x="1211069" y="2479556"/>
              <a:ext cx="2780913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凡参与劳育实践类活动，学生必须提前在</a:t>
              </a:r>
              <a:r>
                <a:rPr lang="zh-CN" altLang="en-US" sz="2800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客户端</a:t>
              </a: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注册志愿者系统！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964038" y="2368509"/>
              <a:ext cx="3220289" cy="294501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596955" y="3429000"/>
            <a:ext cx="50405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50950" y="3004104"/>
            <a:ext cx="493322" cy="13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87975" y="3004105"/>
            <a:ext cx="9866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5733" y="4821087"/>
            <a:ext cx="50405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086637" y="4796949"/>
            <a:ext cx="420435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47520" y="211578"/>
            <a:ext cx="2549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志愿者系统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47107" y="3004105"/>
            <a:ext cx="50405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073108" y="3482581"/>
            <a:ext cx="615180" cy="13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993095" y="3452988"/>
            <a:ext cx="38948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65039" y="4355441"/>
            <a:ext cx="486123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C:\Users\dxz\Desktop\5.jpg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95775" y="1676400"/>
            <a:ext cx="7363460" cy="35045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96069" y="2928411"/>
            <a:ext cx="65152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1021982" y="2420888"/>
            <a:ext cx="2777783" cy="2231128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96955" y="3429000"/>
            <a:ext cx="50405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52747" y="3429000"/>
            <a:ext cx="21602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79117" y="3462359"/>
            <a:ext cx="9866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V="1">
            <a:off x="10086637" y="4365104"/>
            <a:ext cx="50405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5733" y="4821087"/>
            <a:ext cx="504056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086637" y="4796949"/>
            <a:ext cx="420435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C:\Users\dxz\Desktop\6.jpg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51630" y="1484630"/>
            <a:ext cx="7546975" cy="42608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217840" y="2564904"/>
            <a:ext cx="25819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填好相关信息，点击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保存</a:t>
            </a:r>
            <a:r>
              <a:rPr lang="zh-CN" altLang="en-US" sz="2800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即注册成功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7520" y="211578"/>
            <a:ext cx="2572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志愿者系统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24020" y="2564765"/>
            <a:ext cx="504190" cy="222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664200" y="5445125"/>
            <a:ext cx="504190" cy="3009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dxz\Desktop\3.jpg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7670" y="1565910"/>
            <a:ext cx="6625590" cy="412115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0" y="457835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52189" y="1988840"/>
            <a:ext cx="4248472" cy="2743904"/>
            <a:chOff x="7441475" y="2420888"/>
            <a:chExt cx="4248472" cy="2743904"/>
          </a:xfrm>
        </p:grpSpPr>
        <p:sp>
          <p:nvSpPr>
            <p:cNvPr id="12" name="文本框 11"/>
            <p:cNvSpPr txBox="1"/>
            <p:nvPr/>
          </p:nvSpPr>
          <p:spPr>
            <a:xfrm>
              <a:off x="7752184" y="2488267"/>
              <a:ext cx="3897885" cy="26765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学生申请实践学时</a:t>
              </a:r>
            </a:p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点击需要申请的项目，完成填写及选择部分后进行提交申请即可</a:t>
              </a: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7441475" y="2420888"/>
              <a:ext cx="4248472" cy="2736304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/>
          <p:cNvCxnSpPr/>
          <p:nvPr/>
        </p:nvCxnSpPr>
        <p:spPr>
          <a:xfrm flipH="1">
            <a:off x="6671911" y="3141288"/>
            <a:ext cx="1036806" cy="319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学时申请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292402"/>
            <a:ext cx="6768751" cy="48420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4552" y="2072026"/>
            <a:ext cx="3896219" cy="2713948"/>
            <a:chOff x="724552" y="2581070"/>
            <a:chExt cx="3896219" cy="2713948"/>
          </a:xfrm>
        </p:grpSpPr>
        <p:sp>
          <p:nvSpPr>
            <p:cNvPr id="10" name="文本框 9"/>
            <p:cNvSpPr txBox="1"/>
            <p:nvPr/>
          </p:nvSpPr>
          <p:spPr>
            <a:xfrm>
              <a:off x="817622" y="2581070"/>
              <a:ext cx="3803149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申请实践学时页面如右图所示，按照要求填写信息后点击提交即可进行申请。</a:t>
              </a:r>
              <a:endParaRPr lang="en-US" altLang="zh-CN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24552" y="2581070"/>
              <a:ext cx="3896211" cy="271394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23392" y="4992981"/>
            <a:ext cx="4075304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注：寒暑期社会实践类活动学时由学校统一导入，无需学生自己申请！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学时申请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72064" y="5301208"/>
            <a:ext cx="42596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0" y="457835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97559" y="2132857"/>
            <a:ext cx="3299041" cy="2808312"/>
            <a:chOff x="7896199" y="2477956"/>
            <a:chExt cx="3299041" cy="2808312"/>
          </a:xfrm>
        </p:grpSpPr>
        <p:sp>
          <p:nvSpPr>
            <p:cNvPr id="10" name="文本框 9"/>
            <p:cNvSpPr txBox="1"/>
            <p:nvPr/>
          </p:nvSpPr>
          <p:spPr>
            <a:xfrm>
              <a:off x="7968207" y="2477956"/>
              <a:ext cx="3083017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学生可在平台查看个人申请的项目通过情况及获得学时明细</a:t>
              </a:r>
            </a:p>
          </p:txBody>
        </p:sp>
        <p:sp>
          <p:nvSpPr>
            <p:cNvPr id="2" name="矩形: 圆角 1"/>
            <p:cNvSpPr/>
            <p:nvPr/>
          </p:nvSpPr>
          <p:spPr>
            <a:xfrm>
              <a:off x="7896199" y="2477956"/>
              <a:ext cx="3299041" cy="280831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C:\Users\dxz\Desktop\4.jpg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5280" y="1268730"/>
            <a:ext cx="7646035" cy="44354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我的申请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5232" y="2060848"/>
            <a:ext cx="792087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63915" y="1809115"/>
            <a:ext cx="3350259" cy="2915920"/>
            <a:chOff x="7680176" y="2564905"/>
            <a:chExt cx="3366720" cy="2304256"/>
          </a:xfrm>
        </p:grpSpPr>
        <p:sp>
          <p:nvSpPr>
            <p:cNvPr id="10" name="文本框 9"/>
            <p:cNvSpPr txBox="1"/>
            <p:nvPr/>
          </p:nvSpPr>
          <p:spPr>
            <a:xfrm>
              <a:off x="7761217" y="2706914"/>
              <a:ext cx="3285679" cy="2115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在第二课堂中的</a:t>
              </a:r>
              <a:r>
                <a:rPr lang="en-US" altLang="zh-CN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“</a:t>
              </a: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总学时查看</a:t>
              </a:r>
              <a:r>
                <a:rPr lang="en-US" altLang="zh-CN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”</a:t>
              </a: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可以查看自己的总学时情况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680176" y="2564905"/>
              <a:ext cx="3330392" cy="2304256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总学时查看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1" name="图片 10" descr="C:\Users\dxz\Desktop\总学时.jpg总学时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015" y="1464310"/>
            <a:ext cx="7954645" cy="45243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1853" y="2132732"/>
            <a:ext cx="72008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47928" y="4357127"/>
            <a:ext cx="4748196" cy="1150608"/>
            <a:chOff x="4431698" y="4838977"/>
            <a:chExt cx="4082839" cy="989375"/>
          </a:xfrm>
        </p:grpSpPr>
        <p:sp>
          <p:nvSpPr>
            <p:cNvPr id="10" name="TextBox 4"/>
            <p:cNvSpPr txBox="1"/>
            <p:nvPr/>
          </p:nvSpPr>
          <p:spPr>
            <a:xfrm>
              <a:off x="5261359" y="4915409"/>
              <a:ext cx="3253178" cy="912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ea typeface="方正小标宋简体" panose="02010601030101010101"/>
                  <a:sym typeface="+mn-ea"/>
                </a:rPr>
                <a:t>自主申请类学时认定</a:t>
              </a:r>
              <a:endParaRPr kumimoji="0" lang="zh-CN" altLang="en-US" sz="315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方正小标宋简体" panose="02010601030101010101"/>
                <a:cs typeface="+mj-cs"/>
              </a:endParaRPr>
            </a:p>
            <a:p>
              <a:endParaRPr lang="zh-CN" altLang="en-US" sz="3155" spc="3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431698" y="4838977"/>
              <a:ext cx="647999" cy="648000"/>
              <a:chOff x="4121982" y="4838977"/>
              <a:chExt cx="647999" cy="648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121982" y="4838977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TextBox 4"/>
              <p:cNvSpPr txBox="1"/>
              <p:nvPr/>
            </p:nvSpPr>
            <p:spPr>
              <a:xfrm>
                <a:off x="4197406" y="4927912"/>
                <a:ext cx="494046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华康俪金黑W8" panose="020B0809000000000000" pitchFamily="49" charset="-122"/>
                    <a:ea typeface="思源黑体 Bold" panose="020B0800000000000000"/>
                  </a:defRPr>
                </a:lvl1pPr>
              </a:lstStyle>
              <a:p>
                <a:r>
                  <a:rPr lang="zh-CN" altLang="en-US" sz="2630" dirty="0">
                    <a:latin typeface="微软雅黑" panose="020B0503020204020204" charset="-122"/>
                    <a:ea typeface="微软雅黑" panose="020B0503020204020204" charset="-122"/>
                  </a:rPr>
                  <a:t>三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690772" y="3277350"/>
            <a:ext cx="5606496" cy="753601"/>
            <a:chOff x="4435304" y="4830609"/>
            <a:chExt cx="4820867" cy="648000"/>
          </a:xfrm>
        </p:grpSpPr>
        <p:sp>
          <p:nvSpPr>
            <p:cNvPr id="15" name="TextBox 4"/>
            <p:cNvSpPr txBox="1"/>
            <p:nvPr/>
          </p:nvSpPr>
          <p:spPr>
            <a:xfrm>
              <a:off x="5261359" y="4915409"/>
              <a:ext cx="3994812" cy="496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ea typeface="方正小标宋简体" panose="02010601030101010101"/>
                  <a:sym typeface="+mn-ea"/>
                </a:rPr>
                <a:t>校园文化参与类学时认定</a:t>
              </a:r>
              <a:endParaRPr lang="zh-CN" altLang="en-US" sz="3155" spc="3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435304" y="4830609"/>
              <a:ext cx="647999" cy="648000"/>
              <a:chOff x="4125588" y="4830609"/>
              <a:chExt cx="647999" cy="6480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125588" y="4830609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TextBox 4"/>
              <p:cNvSpPr txBox="1"/>
              <p:nvPr/>
            </p:nvSpPr>
            <p:spPr>
              <a:xfrm>
                <a:off x="4228556" y="4911721"/>
                <a:ext cx="374465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3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1984" y="2132856"/>
            <a:ext cx="4748196" cy="1150607"/>
            <a:chOff x="4431698" y="4838977"/>
            <a:chExt cx="4082839" cy="989374"/>
          </a:xfrm>
        </p:grpSpPr>
        <p:sp>
          <p:nvSpPr>
            <p:cNvPr id="20" name="TextBox 4"/>
            <p:cNvSpPr txBox="1"/>
            <p:nvPr/>
          </p:nvSpPr>
          <p:spPr>
            <a:xfrm>
              <a:off x="5261359" y="4915408"/>
              <a:ext cx="3253178" cy="912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ea typeface="方正小标宋简体" panose="02010601030101010101"/>
                  <a:sym typeface="+mn-ea"/>
                </a:rPr>
                <a:t>学分认定及评定程序</a:t>
              </a:r>
              <a:endParaRPr lang="zh-CN" altLang="en-US" sz="3150" b="1" dirty="0">
                <a:ea typeface="方正小标宋简体" panose="02010601030101010101"/>
              </a:endParaRPr>
            </a:p>
            <a:p>
              <a:endParaRPr lang="zh-CN" altLang="en-US" sz="3155" spc="3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431698" y="4838977"/>
              <a:ext cx="647999" cy="648000"/>
              <a:chOff x="4121982" y="4838977"/>
              <a:chExt cx="647999" cy="648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121982" y="4838977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TextBox 4"/>
              <p:cNvSpPr txBox="1"/>
              <p:nvPr/>
            </p:nvSpPr>
            <p:spPr>
              <a:xfrm>
                <a:off x="4207327" y="4934226"/>
                <a:ext cx="492443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华康俪金黑W8" panose="020B0809000000000000" pitchFamily="49" charset="-122"/>
                    <a:ea typeface="思源黑体 Bold" panose="020B0800000000000000"/>
                  </a:defRPr>
                </a:lvl1pPr>
              </a:lstStyle>
              <a:p>
                <a:r>
                  <a:rPr lang="zh-CN" altLang="en-US" sz="2630" dirty="0">
                    <a:latin typeface="微软雅黑" panose="020B0503020204020204" charset="-122"/>
                    <a:ea typeface="微软雅黑" panose="020B0503020204020204" charset="-122"/>
                  </a:rPr>
                  <a:t>一</a:t>
                </a: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3001399" y="1162374"/>
            <a:ext cx="2092763" cy="38112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305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</a:t>
            </a:r>
            <a:r>
              <a:rPr lang="zh-CN" altLang="en-US" sz="578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</a:t>
            </a:r>
            <a:endParaRPr lang="en-US" altLang="zh-CN" sz="578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578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录</a:t>
            </a:r>
          </a:p>
        </p:txBody>
      </p:sp>
      <p:sp>
        <p:nvSpPr>
          <p:cNvPr id="2" name="标题 9">
            <a:extLst>
              <a:ext uri="{FF2B5EF4-FFF2-40B4-BE49-F238E27FC236}">
                <a16:creationId xmlns:a16="http://schemas.microsoft.com/office/drawing/2014/main" id="{4223D561-5FCA-6ED9-A710-1AF581E4AC37}"/>
              </a:ext>
            </a:extLst>
          </p:cNvPr>
          <p:cNvSpPr txBox="1">
            <a:spLocks/>
          </p:cNvSpPr>
          <p:nvPr/>
        </p:nvSpPr>
        <p:spPr>
          <a:xfrm>
            <a:off x="6211588" y="814559"/>
            <a:ext cx="5602423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355EA9"/>
                </a:solidFill>
                <a:ea typeface="方正小标宋简体" panose="02010601030101010101"/>
              </a:rPr>
              <a:t>社会实践学分、学时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049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47550" y="2420888"/>
            <a:ext cx="3337082" cy="2057156"/>
            <a:chOff x="7680176" y="2564904"/>
            <a:chExt cx="3337082" cy="2862130"/>
          </a:xfrm>
        </p:grpSpPr>
        <p:sp>
          <p:nvSpPr>
            <p:cNvPr id="10" name="文本框 9"/>
            <p:cNvSpPr txBox="1"/>
            <p:nvPr/>
          </p:nvSpPr>
          <p:spPr>
            <a:xfrm>
              <a:off x="7839511" y="2706735"/>
              <a:ext cx="3177747" cy="2720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点击“成绩单”，可以导出个人成绩单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680176" y="2564904"/>
              <a:ext cx="3330392" cy="28621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成绩单导出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C:\Users\dxz\Desktop\成绩单导出.jpg成绩单导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479" y="1628574"/>
            <a:ext cx="7954423" cy="43065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24470" y="3319780"/>
            <a:ext cx="464185" cy="218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5400" y="2204864"/>
            <a:ext cx="3223876" cy="2932539"/>
            <a:chOff x="1387718" y="2329484"/>
            <a:chExt cx="3223876" cy="2874141"/>
          </a:xfrm>
        </p:grpSpPr>
        <p:sp>
          <p:nvSpPr>
            <p:cNvPr id="10" name="文本框 9"/>
            <p:cNvSpPr txBox="1"/>
            <p:nvPr/>
          </p:nvSpPr>
          <p:spPr>
            <a:xfrm>
              <a:off x="1487488" y="2446438"/>
              <a:ext cx="3124106" cy="260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学生可以通过常见问题来反馈</a:t>
              </a: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自己</a:t>
              </a: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在系统使用中遇见的问题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387718" y="2329484"/>
              <a:ext cx="3196114" cy="287414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C:\Users\dxz\Desktop\常见问题.jpg常见问题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5775" y="1461135"/>
            <a:ext cx="7394575" cy="4145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47520" y="211578"/>
            <a:ext cx="2500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常见问题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67555" y="2132673"/>
            <a:ext cx="576064" cy="2479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0" y="457835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484235" y="980440"/>
            <a:ext cx="3001017" cy="2458720"/>
            <a:chOff x="8161555" y="2392162"/>
            <a:chExt cx="2808612" cy="2590800"/>
          </a:xfrm>
        </p:grpSpPr>
        <p:sp>
          <p:nvSpPr>
            <p:cNvPr id="16" name="文本框 15"/>
            <p:cNvSpPr txBox="1"/>
            <p:nvPr/>
          </p:nvSpPr>
          <p:spPr>
            <a:xfrm>
              <a:off x="8298087" y="2468052"/>
              <a:ext cx="2672080" cy="243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输入物品名称、所需积分、数量可以查看自己能够兑换的物品</a:t>
              </a: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8161555" y="2392162"/>
              <a:ext cx="2808605" cy="259080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C:\Users\dxz\Desktop\积分兑换.jpg积分兑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5280" y="1341120"/>
            <a:ext cx="7416800" cy="44710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83526" y="176583"/>
            <a:ext cx="2536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兑换中心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6742" y="2023894"/>
            <a:ext cx="591368" cy="2494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95775" y="1931670"/>
            <a:ext cx="1524635" cy="249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51405" y="1917065"/>
            <a:ext cx="1368425" cy="2787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320246" y="1988763"/>
            <a:ext cx="1036806" cy="319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328660" y="4221480"/>
            <a:ext cx="36042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注：在规定时期内兑换，一年中只可兑换一次，日常兑换无效！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0" y="457835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C:\Users\dxz\Desktop\我的兑换.jpg我的兑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3157" y="1484473"/>
            <a:ext cx="7560840" cy="417893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95400" y="2376339"/>
            <a:ext cx="3327123" cy="2105322"/>
            <a:chOff x="1274758" y="2677354"/>
            <a:chExt cx="3327123" cy="2105322"/>
          </a:xfrm>
        </p:grpSpPr>
        <p:sp>
          <p:nvSpPr>
            <p:cNvPr id="10" name="文本框 9"/>
            <p:cNvSpPr txBox="1"/>
            <p:nvPr/>
          </p:nvSpPr>
          <p:spPr>
            <a:xfrm>
              <a:off x="1358643" y="2677354"/>
              <a:ext cx="3243238" cy="1955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输入物品名称、状态可以查看自己的物品兑换情况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274758" y="2734886"/>
              <a:ext cx="3327123" cy="204779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53608" y="21131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我的兑换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95547" y="2376366"/>
            <a:ext cx="648072" cy="3371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7591" y="2060288"/>
            <a:ext cx="1296144" cy="292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968615" y="2060575"/>
            <a:ext cx="1406525" cy="292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74345" y="2011471"/>
            <a:ext cx="40765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36160" y="4515387"/>
            <a:ext cx="403244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微信关注“南农青年“公众号，点击”服务集合”选择“二课堂成绩单系统“，</a:t>
            </a:r>
            <a:r>
              <a:rPr lang="zh-CN" altLang="en-US" sz="2000" dirty="0"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账号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学号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，密码为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校园信息门户密码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，点击登录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0" name="虚尾箭头 16"/>
          <p:cNvSpPr/>
          <p:nvPr/>
        </p:nvSpPr>
        <p:spPr>
          <a:xfrm>
            <a:off x="7184499" y="3646496"/>
            <a:ext cx="840265" cy="646311"/>
          </a:xfrm>
          <a:prstGeom prst="stripedRightArrow">
            <a:avLst/>
          </a:prstGeom>
          <a:solidFill>
            <a:srgbClr val="384184"/>
          </a:solidFill>
          <a:ln>
            <a:solidFill>
              <a:srgbClr val="384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384184"/>
                </a:solidFill>
              </a:ln>
              <a:solidFill>
                <a:srgbClr val="384184"/>
              </a:solidFill>
            </a:endParaRPr>
          </a:p>
        </p:txBody>
      </p:sp>
      <p:sp>
        <p:nvSpPr>
          <p:cNvPr id="7" name="虚尾箭头 16"/>
          <p:cNvSpPr/>
          <p:nvPr/>
        </p:nvSpPr>
        <p:spPr>
          <a:xfrm>
            <a:off x="3559660" y="3646496"/>
            <a:ext cx="776275" cy="646311"/>
          </a:xfrm>
          <a:prstGeom prst="stripedRightArrow">
            <a:avLst/>
          </a:prstGeom>
          <a:solidFill>
            <a:srgbClr val="384184"/>
          </a:solidFill>
          <a:ln>
            <a:solidFill>
              <a:srgbClr val="384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384184"/>
                </a:solidFill>
              </a:ln>
              <a:solidFill>
                <a:srgbClr val="384184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4617" y="1400304"/>
            <a:ext cx="2616159" cy="4492383"/>
            <a:chOff x="833037" y="1754699"/>
            <a:chExt cx="2616159" cy="44923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37" y="1754699"/>
              <a:ext cx="2616159" cy="4492383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281829" y="5930771"/>
              <a:ext cx="541758" cy="3049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31125" y="1400304"/>
            <a:ext cx="2616159" cy="4461816"/>
            <a:chOff x="4462562" y="1763075"/>
            <a:chExt cx="2616159" cy="446181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562" y="1763075"/>
              <a:ext cx="2616159" cy="44618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655840" y="4797152"/>
              <a:ext cx="897876" cy="1975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99"/>
          <a:stretch>
            <a:fillRect/>
          </a:stretch>
        </p:blipFill>
        <p:spPr>
          <a:xfrm>
            <a:off x="8074971" y="1400304"/>
            <a:ext cx="2616159" cy="303407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47520" y="211578"/>
            <a:ext cx="2630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手机端登录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56240" y="3789040"/>
            <a:ext cx="223224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7368" y="2081420"/>
            <a:ext cx="226430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点击活动：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查看学校活动情况，进行活动查看、报名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120505" y="2996565"/>
            <a:ext cx="2620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点击我的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详情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查看自己的学时情况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1636778" y="2132855"/>
            <a:ext cx="1817468" cy="11890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349485" y="2081420"/>
            <a:ext cx="2349030" cy="1564726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9008110" y="2996565"/>
            <a:ext cx="2644775" cy="1252855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47520" y="211578"/>
            <a:ext cx="2630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手机端首页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075305" y="2348865"/>
            <a:ext cx="555625" cy="2876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-20" t="8077" r="182" b="5262"/>
          <a:stretch>
            <a:fillRect/>
          </a:stretch>
        </p:blipFill>
        <p:spPr>
          <a:xfrm>
            <a:off x="2999740" y="1316355"/>
            <a:ext cx="2880360" cy="46139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215640" y="5661025"/>
            <a:ext cx="575945" cy="340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28468" r="-1449" b="5184"/>
          <a:stretch>
            <a:fillRect/>
          </a:stretch>
        </p:blipFill>
        <p:spPr>
          <a:xfrm>
            <a:off x="5872480" y="1268730"/>
            <a:ext cx="2736215" cy="46012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967980" y="5516880"/>
            <a:ext cx="487045" cy="340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7967980" y="2857500"/>
            <a:ext cx="575945" cy="340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8497368" y="5342608"/>
            <a:ext cx="1460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这位同学你的加入理由很充分，不知道副社长这个职位你满意否？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368263" y="1938422"/>
            <a:ext cx="3214252" cy="3632861"/>
            <a:chOff x="4321908" y="2022245"/>
            <a:chExt cx="3214252" cy="3632861"/>
          </a:xfrm>
        </p:grpSpPr>
        <p:grpSp>
          <p:nvGrpSpPr>
            <p:cNvPr id="2" name="组合 1"/>
            <p:cNvGrpSpPr/>
            <p:nvPr/>
          </p:nvGrpSpPr>
          <p:grpSpPr>
            <a:xfrm>
              <a:off x="4321910" y="2022245"/>
              <a:ext cx="3214250" cy="1850426"/>
              <a:chOff x="4344540" y="1526370"/>
              <a:chExt cx="2841863" cy="18504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5067664" y="1983570"/>
                <a:ext cx="2044174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点击“全部分类“：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选择活动分类</a:t>
                </a:r>
              </a:p>
            </p:txBody>
          </p:sp>
          <p:sp>
            <p:nvSpPr>
              <p:cNvPr id="30" name="箭头: 右 29"/>
              <p:cNvSpPr/>
              <p:nvPr/>
            </p:nvSpPr>
            <p:spPr>
              <a:xfrm rot="10800000">
                <a:off x="4344540" y="1526370"/>
                <a:ext cx="2841863" cy="1850426"/>
              </a:xfrm>
              <a:prstGeom prst="rightArrow">
                <a:avLst>
                  <a:gd name="adj1" fmla="val 50000"/>
                  <a:gd name="adj2" fmla="val 45202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321908" y="3872671"/>
              <a:ext cx="3214249" cy="1782435"/>
              <a:chOff x="5382601" y="3389612"/>
              <a:chExt cx="2048428" cy="178243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568350" y="3773152"/>
                <a:ext cx="1613066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点击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“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正在招募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”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选择状态</a:t>
                </a:r>
              </a:p>
            </p:txBody>
          </p:sp>
          <p:sp>
            <p:nvSpPr>
              <p:cNvPr id="32" name="箭头: 右 31"/>
              <p:cNvSpPr/>
              <p:nvPr/>
            </p:nvSpPr>
            <p:spPr>
              <a:xfrm>
                <a:off x="5382601" y="3389612"/>
                <a:ext cx="2048428" cy="1782435"/>
              </a:xfrm>
              <a:prstGeom prst="rightArrow">
                <a:avLst>
                  <a:gd name="adj1" fmla="val 50000"/>
                  <a:gd name="adj2" fmla="val 42031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147520" y="211578"/>
            <a:ext cx="336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手机端活动频道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2748" r="-423" b="5290"/>
          <a:stretch>
            <a:fillRect/>
          </a:stretch>
        </p:blipFill>
        <p:spPr>
          <a:xfrm>
            <a:off x="839470" y="1312545"/>
            <a:ext cx="3326130" cy="49961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5820" y="2636520"/>
            <a:ext cx="818515" cy="2279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3520" r="864" b="6068"/>
          <a:stretch>
            <a:fillRect/>
          </a:stretch>
        </p:blipFill>
        <p:spPr>
          <a:xfrm>
            <a:off x="8112125" y="1401445"/>
            <a:ext cx="3279775" cy="50520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8958580" y="2708910"/>
            <a:ext cx="875665" cy="2527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2731" r="21" b="7207"/>
          <a:stretch>
            <a:fillRect/>
          </a:stretch>
        </p:blipFill>
        <p:spPr>
          <a:xfrm>
            <a:off x="8112125" y="1484630"/>
            <a:ext cx="3368675" cy="4827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91641" y="1541145"/>
            <a:ext cx="208597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zh-CN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4041" y="1693545"/>
            <a:ext cx="208597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zh-CN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3657" y="2082056"/>
            <a:ext cx="233648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全部院系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选择学院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38238" y="1613560"/>
            <a:ext cx="3062292" cy="3621991"/>
            <a:chOff x="4501408" y="1753035"/>
            <a:chExt cx="3062292" cy="3621991"/>
          </a:xfrm>
        </p:grpSpPr>
        <p:sp>
          <p:nvSpPr>
            <p:cNvPr id="21" name="文本框 20"/>
            <p:cNvSpPr txBox="1"/>
            <p:nvPr/>
          </p:nvSpPr>
          <p:spPr>
            <a:xfrm>
              <a:off x="4762933" y="4360296"/>
              <a:ext cx="2246460" cy="10147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</a:t>
              </a:r>
              <a:r>
                <a:rPr lang="en-US" altLang="zh-CN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即将开始</a:t>
              </a:r>
              <a:r>
                <a:rPr lang="en-US" altLang="zh-CN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选择排序</a:t>
              </a:r>
            </a:p>
          </p:txBody>
        </p:sp>
        <p:sp>
          <p:nvSpPr>
            <p:cNvPr id="22" name="箭头: 右 21"/>
            <p:cNvSpPr/>
            <p:nvPr/>
          </p:nvSpPr>
          <p:spPr>
            <a:xfrm rot="10800000">
              <a:off x="4501408" y="1753035"/>
              <a:ext cx="3062292" cy="1951479"/>
            </a:xfrm>
            <a:prstGeom prst="rightArrow">
              <a:avLst>
                <a:gd name="adj1" fmla="val 50000"/>
                <a:gd name="adj2" fmla="val 3908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384184"/>
                  </a:solidFill>
                </a:ln>
              </a:endParaRPr>
            </a:p>
          </p:txBody>
        </p:sp>
      </p:grpSp>
      <p:sp>
        <p:nvSpPr>
          <p:cNvPr id="23" name="箭头: 右 22"/>
          <p:cNvSpPr/>
          <p:nvPr/>
        </p:nvSpPr>
        <p:spPr>
          <a:xfrm>
            <a:off x="4727570" y="3716779"/>
            <a:ext cx="2805679" cy="1951500"/>
          </a:xfrm>
          <a:prstGeom prst="rightArrow">
            <a:avLst>
              <a:gd name="adj1" fmla="val 50000"/>
              <a:gd name="adj2" fmla="val 36352"/>
            </a:avLst>
          </a:prstGeom>
          <a:noFill/>
          <a:ln>
            <a:solidFill>
              <a:srgbClr val="384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47520" y="211578"/>
            <a:ext cx="336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手机端活动频道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9564" y="2709263"/>
            <a:ext cx="463222" cy="2970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776585" y="2780665"/>
            <a:ext cx="629920" cy="297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3401" r="672" b="4713"/>
          <a:stretch>
            <a:fillRect/>
          </a:stretch>
        </p:blipFill>
        <p:spPr>
          <a:xfrm>
            <a:off x="695325" y="1510030"/>
            <a:ext cx="3456940" cy="48958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501265" y="2736850"/>
            <a:ext cx="832485" cy="3600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AADCA8C-23C8-1FCB-42BE-6A0B0921C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0" b="6951"/>
          <a:stretch/>
        </p:blipFill>
        <p:spPr>
          <a:xfrm>
            <a:off x="383540" y="1091192"/>
            <a:ext cx="3086100" cy="525658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705" y="4004945"/>
            <a:ext cx="2809875" cy="206121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3354705" y="1988820"/>
            <a:ext cx="2809875" cy="1186180"/>
            <a:chOff x="3201847" y="2539727"/>
            <a:chExt cx="2966161" cy="1186486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847" y="2539727"/>
              <a:ext cx="2966161" cy="118648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359696" y="2594630"/>
              <a:ext cx="2774321" cy="10149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详情：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页面展示活动详细内容和规则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498222" y="1292823"/>
            <a:ext cx="244926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签到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签退：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在“我的”界面，点击二维码图标，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向签到员展示二维码即可签到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签退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58910" y="5014446"/>
            <a:ext cx="849890" cy="274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611759" y="4544350"/>
            <a:ext cx="2294075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签到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签退成功后返回活动界面，显示已签到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签退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503930" y="4149090"/>
            <a:ext cx="252031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报名：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报名时点击报名参加，报名成功后，显示取消报名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选项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，活动开始前可随时取消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9483111" y="1292822"/>
            <a:ext cx="2449266" cy="1737879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/>
          <p:cNvSpPr/>
          <p:nvPr/>
        </p:nvSpPr>
        <p:spPr>
          <a:xfrm>
            <a:off x="9498222" y="4562800"/>
            <a:ext cx="2449266" cy="1276135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147520" y="211578"/>
            <a:ext cx="3508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手机端活动详情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99965" y="6165214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01645" y="6026018"/>
            <a:ext cx="849890" cy="278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t="29999" r="2710" b="19730"/>
          <a:stretch>
            <a:fillRect/>
          </a:stretch>
        </p:blipFill>
        <p:spPr>
          <a:xfrm>
            <a:off x="6191885" y="2636520"/>
            <a:ext cx="3044190" cy="34588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1925" y="4653131"/>
            <a:ext cx="849890" cy="274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8641889" y="4869056"/>
            <a:ext cx="936625" cy="4324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8336" r="337" b="69458"/>
          <a:stretch>
            <a:fillRect/>
          </a:stretch>
        </p:blipFill>
        <p:spPr>
          <a:xfrm>
            <a:off x="6165215" y="1484630"/>
            <a:ext cx="3105150" cy="1151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688070" y="1916430"/>
            <a:ext cx="320040" cy="307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9008215" y="1772676"/>
            <a:ext cx="472440" cy="270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92836" y="4099379"/>
            <a:ext cx="2771771" cy="753601"/>
            <a:chOff x="4431698" y="4838977"/>
            <a:chExt cx="2383368" cy="648000"/>
          </a:xfrm>
        </p:grpSpPr>
        <p:sp>
          <p:nvSpPr>
            <p:cNvPr id="10" name="TextBox 4"/>
            <p:cNvSpPr txBox="1"/>
            <p:nvPr/>
          </p:nvSpPr>
          <p:spPr>
            <a:xfrm>
              <a:off x="5261359" y="4915409"/>
              <a:ext cx="1553707" cy="496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latin typeface="Calibri Light" panose="020F0302020204030204"/>
                  <a:ea typeface="方正小标宋简体" panose="02010601030101010101"/>
                  <a:cs typeface="+mj-cs"/>
                </a:rPr>
                <a:t>学时申请</a:t>
              </a:r>
              <a:endParaRPr lang="zh-CN" altLang="en-US" sz="3155" spc="3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431698" y="4838977"/>
              <a:ext cx="647999" cy="648000"/>
              <a:chOff x="4121982" y="4838977"/>
              <a:chExt cx="647999" cy="648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121982" y="4838977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TextBox 4"/>
              <p:cNvSpPr txBox="1"/>
              <p:nvPr/>
            </p:nvSpPr>
            <p:spPr>
              <a:xfrm>
                <a:off x="4197406" y="4927912"/>
                <a:ext cx="494046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华康俪金黑W8" panose="020B0809000000000000" pitchFamily="49" charset="-122"/>
                    <a:ea typeface="思源黑体 Bold" panose="020B0800000000000000"/>
                  </a:defRPr>
                </a:lvl1pPr>
              </a:lstStyle>
              <a:p>
                <a:r>
                  <a:rPr lang="zh-CN" altLang="en-US" sz="2630" dirty="0">
                    <a:latin typeface="微软雅黑" panose="020B0503020204020204" charset="-122"/>
                    <a:ea typeface="微软雅黑" panose="020B0503020204020204" charset="-122"/>
                  </a:rPr>
                  <a:t>三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855807" y="3016503"/>
            <a:ext cx="2767579" cy="753601"/>
            <a:chOff x="4435304" y="4830609"/>
            <a:chExt cx="2379759" cy="648000"/>
          </a:xfrm>
        </p:grpSpPr>
        <p:sp>
          <p:nvSpPr>
            <p:cNvPr id="15" name="TextBox 4"/>
            <p:cNvSpPr txBox="1"/>
            <p:nvPr/>
          </p:nvSpPr>
          <p:spPr>
            <a:xfrm>
              <a:off x="5261359" y="4915409"/>
              <a:ext cx="1553704" cy="496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ea typeface="方正小标宋简体" panose="02010601030101010101"/>
                  <a:sym typeface="+mn-ea"/>
                </a:rPr>
                <a:t>考核标准</a:t>
              </a:r>
              <a:endParaRPr lang="en-US" altLang="zh-CN" sz="3150" b="1" dirty="0">
                <a:ea typeface="方正小标宋简体" panose="02010601030101010101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435304" y="4830609"/>
              <a:ext cx="647999" cy="648000"/>
              <a:chOff x="4125588" y="4830609"/>
              <a:chExt cx="647999" cy="6480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125588" y="4830609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TextBox 4"/>
              <p:cNvSpPr txBox="1"/>
              <p:nvPr/>
            </p:nvSpPr>
            <p:spPr>
              <a:xfrm>
                <a:off x="4228556" y="4911721"/>
                <a:ext cx="374465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3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二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232607" y="1918340"/>
            <a:ext cx="4748196" cy="1150608"/>
            <a:chOff x="4431698" y="4838977"/>
            <a:chExt cx="4082839" cy="989375"/>
          </a:xfrm>
        </p:grpSpPr>
        <p:sp>
          <p:nvSpPr>
            <p:cNvPr id="20" name="TextBox 4"/>
            <p:cNvSpPr txBox="1"/>
            <p:nvPr/>
          </p:nvSpPr>
          <p:spPr>
            <a:xfrm>
              <a:off x="5261359" y="4915409"/>
              <a:ext cx="3253178" cy="912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ea typeface="方正小标宋简体" panose="02010601030101010101"/>
                  <a:sym typeface="+mn-ea"/>
                </a:rPr>
                <a:t>学分认定及评定程序</a:t>
              </a:r>
              <a:endParaRPr lang="zh-CN" altLang="en-US" sz="3150" b="1" dirty="0">
                <a:ea typeface="方正小标宋简体" panose="02010601030101010101"/>
              </a:endParaRPr>
            </a:p>
            <a:p>
              <a:endParaRPr lang="zh-CN" altLang="en-US" sz="3155" spc="3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431698" y="4838977"/>
              <a:ext cx="647999" cy="648000"/>
              <a:chOff x="4121982" y="4838977"/>
              <a:chExt cx="647999" cy="648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121982" y="4838977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TextBox 4"/>
              <p:cNvSpPr txBox="1"/>
              <p:nvPr/>
            </p:nvSpPr>
            <p:spPr>
              <a:xfrm>
                <a:off x="4207327" y="4934226"/>
                <a:ext cx="492443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华康俪金黑W8" panose="020B0809000000000000" pitchFamily="49" charset="-122"/>
                    <a:ea typeface="思源黑体 Bold" panose="020B0800000000000000"/>
                  </a:defRPr>
                </a:lvl1pPr>
              </a:lstStyle>
              <a:p>
                <a:r>
                  <a:rPr lang="zh-CN" altLang="en-US" sz="2630" dirty="0">
                    <a:latin typeface="微软雅黑" panose="020B0503020204020204" charset="-122"/>
                    <a:ea typeface="微软雅黑" panose="020B0503020204020204" charset="-122"/>
                  </a:rPr>
                  <a:t>一</a:t>
                </a: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3001399" y="1162374"/>
            <a:ext cx="2092763" cy="38112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305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</a:t>
            </a:r>
            <a:r>
              <a:rPr lang="zh-CN" altLang="en-US" sz="578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</a:t>
            </a:r>
            <a:endParaRPr lang="en-US" altLang="zh-CN" sz="578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578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录</a:t>
            </a:r>
          </a:p>
        </p:txBody>
      </p:sp>
      <p:sp>
        <p:nvSpPr>
          <p:cNvPr id="2" name="标题 9">
            <a:extLst>
              <a:ext uri="{FF2B5EF4-FFF2-40B4-BE49-F238E27FC236}">
                <a16:creationId xmlns:a16="http://schemas.microsoft.com/office/drawing/2014/main" id="{D3AFF23A-B804-ADBC-4339-20B4F9A34507}"/>
              </a:ext>
            </a:extLst>
          </p:cNvPr>
          <p:cNvSpPr txBox="1">
            <a:spLocks/>
          </p:cNvSpPr>
          <p:nvPr/>
        </p:nvSpPr>
        <p:spPr>
          <a:xfrm>
            <a:off x="6567853" y="807124"/>
            <a:ext cx="5504811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355EA9"/>
                </a:solidFill>
                <a:ea typeface="方正小标宋简体" panose="02010601030101010101"/>
              </a:rPr>
              <a:t>美育实践学分、学时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89A2A5-236C-4AA2-F284-6D0C1AA99411}"/>
              </a:ext>
            </a:extLst>
          </p:cNvPr>
          <p:cNvGrpSpPr/>
          <p:nvPr/>
        </p:nvGrpSpPr>
        <p:grpSpPr>
          <a:xfrm>
            <a:off x="5100303" y="5199050"/>
            <a:ext cx="3921125" cy="753601"/>
            <a:chOff x="4431698" y="4838977"/>
            <a:chExt cx="3371664" cy="648000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C231E8E1-79D4-915C-2B17-183EB4379D4C}"/>
                </a:ext>
              </a:extLst>
            </p:cNvPr>
            <p:cNvSpPr txBox="1"/>
            <p:nvPr/>
          </p:nvSpPr>
          <p:spPr>
            <a:xfrm>
              <a:off x="5261359" y="4915409"/>
              <a:ext cx="2542003" cy="496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150" b="1" dirty="0">
                  <a:latin typeface="方正小标宋简体" panose="02010601030101010101" pitchFamily="2" charset="-122"/>
                  <a:ea typeface="方正小标宋简体" panose="02010601030101010101" pitchFamily="2" charset="-122"/>
                  <a:sym typeface="+mn-ea"/>
                </a:rPr>
                <a:t>常见问题</a:t>
              </a:r>
              <a:r>
                <a:rPr lang="en-US" altLang="zh-CN" sz="3150" b="1" dirty="0">
                  <a:latin typeface="方正小标宋简体" panose="02010601030101010101" pitchFamily="2" charset="-122"/>
                  <a:ea typeface="方正小标宋简体" panose="02010601030101010101" pitchFamily="2" charset="-122"/>
                  <a:sym typeface="+mn-ea"/>
                </a:rPr>
                <a:t>&amp;</a:t>
              </a:r>
              <a:r>
                <a:rPr lang="zh-CN" altLang="en-US" sz="3150" b="1" dirty="0">
                  <a:latin typeface="方正小标宋简体" panose="02010601030101010101" pitchFamily="2" charset="-122"/>
                  <a:ea typeface="方正小标宋简体" panose="02010601030101010101" pitchFamily="2" charset="-122"/>
                  <a:sym typeface="+mn-ea"/>
                </a:rPr>
                <a:t>提问</a:t>
              </a:r>
              <a:endParaRPr lang="zh-CN" altLang="en-US" sz="3150" b="1" dirty="0">
                <a:latin typeface="方正小标宋简体" panose="02010601030101010101" pitchFamily="2" charset="-122"/>
                <a:ea typeface="方正小标宋简体" panose="02010601030101010101" pitchFamily="2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0569065-81E5-6FB1-CFE8-B3FE2B3E672D}"/>
                </a:ext>
              </a:extLst>
            </p:cNvPr>
            <p:cNvGrpSpPr/>
            <p:nvPr/>
          </p:nvGrpSpPr>
          <p:grpSpPr>
            <a:xfrm>
              <a:off x="4431698" y="4838977"/>
              <a:ext cx="647999" cy="648000"/>
              <a:chOff x="4121982" y="4838977"/>
              <a:chExt cx="647999" cy="648000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38EF567-CE80-22A1-7C8A-7C1E7E078B65}"/>
                  </a:ext>
                </a:extLst>
              </p:cNvPr>
              <p:cNvSpPr/>
              <p:nvPr/>
            </p:nvSpPr>
            <p:spPr>
              <a:xfrm>
                <a:off x="4121982" y="4838977"/>
                <a:ext cx="647999" cy="648000"/>
              </a:xfrm>
              <a:prstGeom prst="ellipse">
                <a:avLst/>
              </a:prstGeom>
              <a:solidFill>
                <a:srgbClr val="355EA9"/>
              </a:solidFill>
              <a:ln w="12700"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140" tIns="60070" rIns="120140" bIns="6007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155" spc="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TextBox 4">
                <a:extLst>
                  <a:ext uri="{FF2B5EF4-FFF2-40B4-BE49-F238E27FC236}">
                    <a16:creationId xmlns:a16="http://schemas.microsoft.com/office/drawing/2014/main" id="{2606916B-18E1-DDD1-C3BA-2FA345ED4AFC}"/>
                  </a:ext>
                </a:extLst>
              </p:cNvPr>
              <p:cNvSpPr txBox="1"/>
              <p:nvPr/>
            </p:nvSpPr>
            <p:spPr>
              <a:xfrm>
                <a:off x="4197406" y="4927912"/>
                <a:ext cx="494046" cy="42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华康俪金黑W8" panose="020B0809000000000000" pitchFamily="49" charset="-122"/>
                    <a:ea typeface="思源黑体 Bold" panose="020B0800000000000000"/>
                  </a:defRPr>
                </a:lvl1pPr>
              </a:lstStyle>
              <a:p>
                <a:r>
                  <a:rPr lang="zh-CN" altLang="en-US" sz="2630" dirty="0">
                    <a:latin typeface="微软雅黑" panose="020B0503020204020204" charset="-122"/>
                    <a:ea typeface="微软雅黑" panose="020B0503020204020204" charset="-122"/>
                  </a:rPr>
                  <a:t>四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600" y="2565400"/>
            <a:ext cx="2340000" cy="3240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79376" y="1037515"/>
            <a:ext cx="6701524" cy="491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累计获得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个实践学时后获社会实践课程学分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社会实践活动分为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寒暑期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社会实践类、校园文化活动参与类和个人成长与技能类三大类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寒暑期社会实践学时不得少于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大一至大三学年累计获得的实践学时不足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个，</a:t>
            </a:r>
            <a:r>
              <a:rPr lang="zh-CN" altLang="zh-CN" sz="20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第七学期成绩单社会实践课程记为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59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zh-CN" altLang="zh-CN" sz="20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学生可在毕业学年的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月份前参加补修，按照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“差多少补多少”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的原则，在补足所差实践学时后社会实践课程记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。在毕业学年的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月份仍未获得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个实践学时的，不能获得该学分，可在最长学习年限内返校按照学校相关规定进行重修。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184366" y="293914"/>
            <a:ext cx="7503921" cy="457200"/>
          </a:xfrm>
        </p:spPr>
        <p:txBody>
          <a:bodyPr/>
          <a:lstStyle/>
          <a:p>
            <a:r>
              <a:rPr lang="zh-CN" altLang="en-US" sz="3200" b="1" dirty="0">
                <a:ea typeface="方正小标宋简体" panose="02010601030101010101"/>
              </a:rPr>
              <a:t>一、社会实践类学分认定及评定程序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 descr="1"/>
          <p:cNvPicPr/>
          <p:nvPr/>
        </p:nvPicPr>
        <p:blipFill>
          <a:blip r:embed="rId3"/>
          <a:stretch>
            <a:fillRect/>
          </a:stretch>
        </p:blipFill>
        <p:spPr>
          <a:xfrm>
            <a:off x="9480550" y="1196975"/>
            <a:ext cx="2340000" cy="324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366" y="293914"/>
            <a:ext cx="6667531" cy="457200"/>
          </a:xfrm>
        </p:spPr>
        <p:txBody>
          <a:bodyPr/>
          <a:lstStyle/>
          <a:p>
            <a:r>
              <a:rPr lang="zh-CN" altLang="en-US" sz="2800" b="1" dirty="0">
                <a:ea typeface="方正小标宋简体" panose="02010601030101010101" charset="-122"/>
              </a:rPr>
              <a:t>一</a:t>
            </a:r>
            <a:r>
              <a:rPr lang="zh-CN" altLang="en-US" sz="3200" b="1" dirty="0">
                <a:ea typeface="方正小标宋简体" panose="02010601030101010101" charset="-122"/>
              </a:rPr>
              <a:t>、美育实践类学分认定及评定程序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320136" y="2132855"/>
            <a:ext cx="4438256" cy="4536505"/>
            <a:chOff x="4232331" y="381983"/>
            <a:chExt cx="4438256" cy="50047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32331" y="1895000"/>
              <a:ext cx="2468796" cy="3491761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80150" y="381983"/>
              <a:ext cx="2490437" cy="352237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7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22774"/>
              </p:ext>
            </p:extLst>
          </p:nvPr>
        </p:nvGraphicFramePr>
        <p:xfrm>
          <a:off x="263352" y="3522045"/>
          <a:ext cx="676875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美育实践学时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美育实践课程学分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&gt;=40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&gt;=50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&gt;=120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7652" y="1691172"/>
            <a:ext cx="6667532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第七学期结算成绩，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累计获得的实践学时</a:t>
            </a:r>
            <a:r>
              <a:rPr lang="zh-CN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不足</a:t>
            </a:r>
            <a:r>
              <a:rPr lang="en-US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，大学生美育实践课程记为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59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分，学生可在毕业学年的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月份前差额补修，在补足所差美育实践学时后方可达到毕业条件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，最高计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分。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964" y="858520"/>
            <a:ext cx="6096964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学生累计</a:t>
            </a:r>
            <a:r>
              <a:rPr lang="en-US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美育实践学时后获得大学生美育实践课程学分，计为</a:t>
            </a:r>
            <a:r>
              <a:rPr lang="en-US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4032" y="864436"/>
            <a:ext cx="592328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在毕业学年的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月份仍未获得</a:t>
            </a:r>
            <a:r>
              <a:rPr lang="en-US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美育实践学时的，不能获得该学分，可在最长学习年限内返校按照学校相关规定进行重修。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ea typeface="方正小标宋简体" panose="02010601030101010101" charset="-122"/>
              </a:rPr>
              <a:t>一、学分认定及评定程序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054459" y="1536215"/>
            <a:ext cx="1800200" cy="278181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美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育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践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</a:t>
            </a:r>
            <a:endParaRPr lang="en-US" altLang="zh-CN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时</a:t>
            </a:r>
          </a:p>
        </p:txBody>
      </p:sp>
      <p:cxnSp>
        <p:nvCxnSpPr>
          <p:cNvPr id="13" name="直接箭头连接符 12"/>
          <p:cNvCxnSpPr>
            <a:stCxn id="7" idx="5"/>
            <a:endCxn id="18" idx="0"/>
          </p:cNvCxnSpPr>
          <p:nvPr/>
        </p:nvCxnSpPr>
        <p:spPr>
          <a:xfrm>
            <a:off x="6591026" y="3910643"/>
            <a:ext cx="4128870" cy="124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19" idx="0"/>
          </p:cNvCxnSpPr>
          <p:nvPr/>
        </p:nvCxnSpPr>
        <p:spPr>
          <a:xfrm flipH="1">
            <a:off x="1502085" y="3910643"/>
            <a:ext cx="3816007" cy="117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4"/>
            <a:endCxn id="20" idx="0"/>
          </p:cNvCxnSpPr>
          <p:nvPr/>
        </p:nvCxnSpPr>
        <p:spPr>
          <a:xfrm>
            <a:off x="5954559" y="4318030"/>
            <a:ext cx="4239" cy="8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485498" y="5154635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撰写美育实践报告</a:t>
            </a:r>
          </a:p>
        </p:txBody>
      </p:sp>
      <p:sp>
        <p:nvSpPr>
          <p:cNvPr id="19" name="椭圆 18"/>
          <p:cNvSpPr/>
          <p:nvPr/>
        </p:nvSpPr>
        <p:spPr>
          <a:xfrm>
            <a:off x="267687" y="5085184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文化艺术活动</a:t>
            </a:r>
          </a:p>
        </p:txBody>
      </p:sp>
      <p:sp>
        <p:nvSpPr>
          <p:cNvPr id="20" name="椭圆 19"/>
          <p:cNvSpPr/>
          <p:nvPr/>
        </p:nvSpPr>
        <p:spPr>
          <a:xfrm>
            <a:off x="4724400" y="5154635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文化艺术竞赛获奖</a:t>
            </a:r>
          </a:p>
        </p:txBody>
      </p:sp>
      <p:cxnSp>
        <p:nvCxnSpPr>
          <p:cNvPr id="40" name="直接箭头连接符 39"/>
          <p:cNvCxnSpPr>
            <a:stCxn id="7" idx="2"/>
            <a:endCxn id="54" idx="6"/>
          </p:cNvCxnSpPr>
          <p:nvPr/>
        </p:nvCxnSpPr>
        <p:spPr>
          <a:xfrm flipH="1" flipV="1">
            <a:off x="3036788" y="2076275"/>
            <a:ext cx="2017671" cy="85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7" idx="6"/>
            <a:endCxn id="55" idx="2"/>
          </p:cNvCxnSpPr>
          <p:nvPr/>
        </p:nvCxnSpPr>
        <p:spPr>
          <a:xfrm flipV="1">
            <a:off x="6854659" y="1902487"/>
            <a:ext cx="2481701" cy="102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567992" y="1536215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院校艺术团服务</a:t>
            </a:r>
          </a:p>
        </p:txBody>
      </p:sp>
      <p:sp>
        <p:nvSpPr>
          <p:cNvPr id="55" name="椭圆 54"/>
          <p:cNvSpPr/>
          <p:nvPr/>
        </p:nvSpPr>
        <p:spPr>
          <a:xfrm>
            <a:off x="9336360" y="1362427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高水平运动员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ea typeface="方正小标宋简体" panose="02010601030101010101" charset="-122"/>
              </a:rPr>
              <a:t>二、考核标准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87683" y="1185454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文化艺术活动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5400" y="2348880"/>
            <a:ext cx="6096964" cy="27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95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文化艺术类活动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指校内、校外举办的各种文化艺术类演出、讲座、</a:t>
            </a:r>
            <a:r>
              <a:rPr lang="zh-CN" altLang="en-US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竞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赛、展览等活动。</a:t>
            </a:r>
            <a:endParaRPr lang="zh-CN" altLang="zh-CN" sz="20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5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学生通过第二课堂系统报名、签到、参与相关活动后获得规定</a:t>
            </a:r>
            <a:r>
              <a:rPr lang="zh-CN" altLang="en-US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数量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的美育实践学时。第二课堂成绩单系统对文化艺术类活动参与学时执行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大一至大二每学年获取学时不低于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10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个，但不超过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25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个实践学时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，大三学年不做硬性要求。</a:t>
            </a:r>
            <a:endParaRPr lang="zh-CN" altLang="zh-CN" sz="20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C:\Users\dxz\Desktop\2.jpg2"/>
          <p:cNvPicPr>
            <a:picLocks noChangeAspect="1"/>
          </p:cNvPicPr>
          <p:nvPr/>
        </p:nvPicPr>
        <p:blipFill>
          <a:blip r:embed="rId3"/>
          <a:srcRect t="7241" r="705" b="15814"/>
          <a:stretch>
            <a:fillRect/>
          </a:stretch>
        </p:blipFill>
        <p:spPr>
          <a:xfrm>
            <a:off x="8616315" y="294005"/>
            <a:ext cx="3036570" cy="467931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8472775" y="5098926"/>
          <a:ext cx="3403600" cy="142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90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学时类别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  <a:cs typeface="隶书" panose="02010509060101010101" charset="-122"/>
                        </a:rPr>
                        <a:t>22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  <a:cs typeface="隶书" panose="02010509060101010101" charset="-122"/>
                        </a:rPr>
                        <a:t>级要求总数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美育实践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5400" y="5099120"/>
            <a:ext cx="6096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凡以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外校、外单位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名义参加的文化艺术类活动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不给予美育实践学时；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学生在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停学、休学期间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参加的文化美育实践类活动成绩，不给予美育实践学时。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方正小标宋简体" panose="02010601030101010101" charset="-122"/>
              </a:rPr>
              <a:t>二、考核标准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23392" y="1124744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文化艺术竞赛获奖</a:t>
            </a: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3503712" y="1096819"/>
          <a:ext cx="8127999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主办单位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美育实践学时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院级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主办决赛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一、二、三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校级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主办决赛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一、二、三、四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15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10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/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次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省级</a:t>
                      </a:r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专业指导委员会、学会、协会或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地方政府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主办决赛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一、二、三、四</a:t>
                      </a:r>
                    </a:p>
                    <a:p>
                      <a:pPr algn="ctr"/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40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/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次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全国</a:t>
                      </a:r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专业指导委员会、学会、协会或国家部委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主办决赛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一、二、三、四</a:t>
                      </a:r>
                    </a:p>
                    <a:p>
                      <a:pPr algn="ctr"/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45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40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/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次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国家部委</a:t>
                      </a:r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和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国际行业协会</a:t>
                      </a:r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主办的国家级或国际级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决赛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一、二、三、四</a:t>
                      </a:r>
                    </a:p>
                    <a:p>
                      <a:pPr algn="ctr"/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60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45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/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次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举办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个人</a:t>
                      </a:r>
                      <a:r>
                        <a:rPr lang="zh-CN" alt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艺术作品展览或演出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50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个实践学时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/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次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3392" y="2780928"/>
            <a:ext cx="25922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参与同一文化艺术类竞赛的不同级别获奖，取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最高学时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予以认定。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方正小标宋简体" panose="02010601030101010101" charset="-122"/>
              </a:rPr>
              <a:t>二、考核标准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695400" y="1196752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撰写美育实践报告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23792" y="1489893"/>
            <a:ext cx="6096964" cy="311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95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学生须参加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校级以上文化艺术活动满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6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场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，其中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讲座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不少于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2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场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，且于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第六学期末提交一篇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2000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字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以上的实践报告。报告经批改获得优、良、及格成绩，分别计</a:t>
            </a:r>
            <a:r>
              <a:rPr lang="en-US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40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、</a:t>
            </a:r>
            <a:r>
              <a:rPr lang="en-US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30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、</a:t>
            </a:r>
            <a:r>
              <a:rPr lang="en-US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20</a:t>
            </a:r>
            <a:r>
              <a:rPr lang="zh-CN" altLang="zh-CN" sz="24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个实践学时。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  <a:cs typeface="仿宋_GB2312"/>
            </a:endParaRPr>
          </a:p>
          <a:p>
            <a:pPr algn="just">
              <a:lnSpc>
                <a:spcPts val="2950"/>
              </a:lnSpc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（这里是指校内的活动除外，是指自行参加校外举办的各种文化艺术类演出、讲座、竞赛、展览等活动。）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方正小标宋简体" panose="02010601030101010101" charset="-122"/>
              </a:rPr>
              <a:t>二、考核标准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67408" y="1160235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院校艺术团服务</a:t>
            </a: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271464" y="2708920"/>
          <a:ext cx="10081120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36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评定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服务期限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美育实践学时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17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学校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合格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20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25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1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优秀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30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35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45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17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合格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5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10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1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优秀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10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15</a:t>
                      </a:r>
                      <a:r>
                        <a:rPr lang="zh-CN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、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仿宋_GB2312"/>
                        </a:rPr>
                        <a:t>25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511824" y="1500457"/>
            <a:ext cx="6096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同时服务于校、院两级大学生艺术团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取最高学时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予以认定。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方正小标宋简体" panose="02010601030101010101" charset="-122"/>
              </a:rPr>
              <a:t>二、考核标准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623392" y="1052736"/>
            <a:ext cx="2468796" cy="10801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高水平运动员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7768" y="1131131"/>
            <a:ext cx="6096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高水平运动员参加校级、省级、国家级文化艺术活动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满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4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场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，并提交一篇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2000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字以上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的美育实践报告，达到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及格及以上成绩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，美育实践课程成绩记为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80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分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1847528" y="3374648"/>
          <a:ext cx="9361040" cy="2790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9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美育实践学时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美育实践学分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&gt;=20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&gt;=25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&gt;=30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&gt;=35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15302" y="2372922"/>
            <a:ext cx="608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并若在此基础上参与</a:t>
            </a:r>
            <a:r>
              <a: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文化艺术类活动、文化艺术竞赛</a:t>
            </a:r>
            <a:r>
              <a:rPr lang="zh-CN" altLang="en-US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，学分评定参见下表。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0" y="457835"/>
            <a:ext cx="3684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52189" y="1988840"/>
            <a:ext cx="4248472" cy="2736304"/>
            <a:chOff x="7441475" y="2420888"/>
            <a:chExt cx="4248472" cy="2736304"/>
          </a:xfrm>
        </p:grpSpPr>
        <p:sp>
          <p:nvSpPr>
            <p:cNvPr id="12" name="文本框 11"/>
            <p:cNvSpPr txBox="1"/>
            <p:nvPr/>
          </p:nvSpPr>
          <p:spPr>
            <a:xfrm>
              <a:off x="7752184" y="2488267"/>
              <a:ext cx="3897885" cy="26015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itchFamily="2" charset="-122"/>
                </a:rPr>
                <a:t>学生申请美育实践学时</a:t>
              </a:r>
            </a:p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itchFamily="2" charset="-122"/>
                </a:rPr>
                <a:t>选择需要申请的项目点击，完成填写及选择部分后进行提交</a:t>
              </a: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7441475" y="2420888"/>
              <a:ext cx="4248472" cy="2736304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/>
          <p:cNvCxnSpPr/>
          <p:nvPr/>
        </p:nvCxnSpPr>
        <p:spPr>
          <a:xfrm flipH="1">
            <a:off x="6671911" y="2997143"/>
            <a:ext cx="1036806" cy="319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 charset="-122"/>
                <a:cs typeface="Times New Roman" panose="02020603050405020304" pitchFamily="18" charset="0"/>
              </a:rPr>
              <a:t>学时申请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47518" y="3288352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7" y="1042610"/>
            <a:ext cx="6336704" cy="54107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4312" y="892292"/>
            <a:ext cx="1322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292402"/>
            <a:ext cx="6768751" cy="48420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4552" y="2072026"/>
            <a:ext cx="3896219" cy="2713948"/>
            <a:chOff x="724552" y="2581070"/>
            <a:chExt cx="3896219" cy="2713948"/>
          </a:xfrm>
        </p:grpSpPr>
        <p:sp>
          <p:nvSpPr>
            <p:cNvPr id="10" name="文本框 9"/>
            <p:cNvSpPr txBox="1"/>
            <p:nvPr/>
          </p:nvSpPr>
          <p:spPr>
            <a:xfrm>
              <a:off x="817622" y="2581070"/>
              <a:ext cx="3803149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</a:pPr>
              <a:r>
                <a:rPr lang="zh-CN" altLang="en-US" sz="2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宋体" pitchFamily="2" charset="-122"/>
                </a:rPr>
                <a:t>申请美育实践学时页面如右图所示，按照要求填写信息后点击提交即可进行申请。</a:t>
              </a:r>
              <a:endParaRPr lang="en-US" altLang="zh-CN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itchFamily="2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24552" y="2581070"/>
              <a:ext cx="3896211" cy="271394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47520" y="2115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 charset="-122"/>
                <a:cs typeface="Times New Roman" panose="02020603050405020304" pitchFamily="18" charset="0"/>
              </a:rPr>
              <a:t>学时申请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72064" y="5301208"/>
            <a:ext cx="42596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47521" y="1268760"/>
            <a:ext cx="9917032" cy="483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已在第二课堂成绩单系统提前报名，而该系统上却查询不到任何有关本人参与该活动的记录。</a:t>
            </a:r>
            <a:endParaRPr lang="en-US" altLang="zh-CN" sz="2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发布人有权对报名人员进行审核，不适合该活动的人员会被撤销；请报名人员在活动开始前登录系统查看活动最新动态。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已在活动时签到，但系统上显示缺席并留下了不良记录。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签到时可能因为多人集中同时签到，人数过多发生卡顿现象，现场签到时请确认自己签到成功；部分人员未成功签到，可以联系活动负责人协助处理。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活动已经结束，但学时仍未发放</a:t>
            </a:r>
            <a:endParaRPr lang="en-US" altLang="zh-CN" sz="2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A:  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学时是由活动发起人申请完结后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1-2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个工作日发放的，未及时发放的可以联系院级负责人处理。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7445" y="211455"/>
            <a:ext cx="39020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四、常见问题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&amp;</a:t>
            </a: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提问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方正小标宋简体" panose="02010601030101010101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7790" y="1556723"/>
            <a:ext cx="6608554" cy="4191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校园文化活动参与类学时由南京农业大学第二课堂成绩单系统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自动发放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校园文化活动参与类分为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德育实践、智育实践、体育实践、劳育实践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四个小类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在校期间四类学时每类获取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不得低于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校园文化活动参与类学时大一至大三学年每学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获取学时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不低于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，但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不超过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标题 9"/>
          <p:cNvSpPr>
            <a:spLocks noGrp="1"/>
          </p:cNvSpPr>
          <p:nvPr>
            <p:ph type="title"/>
          </p:nvPr>
        </p:nvSpPr>
        <p:spPr>
          <a:xfrm>
            <a:off x="1199607" y="188504"/>
            <a:ext cx="6608554" cy="457200"/>
          </a:xfrm>
        </p:spPr>
        <p:txBody>
          <a:bodyPr/>
          <a:lstStyle/>
          <a:p>
            <a:pPr algn="l" defTabSz="457200">
              <a:lnSpc>
                <a:spcPct val="100000"/>
              </a:lnSpc>
              <a:buClrTx/>
              <a:buSzTx/>
              <a:buFontTx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方正小标宋简体" panose="02010601030101010101"/>
              </a:rPr>
              <a:t>二、校园文化活动参与类学时认定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040370" y="3231515"/>
          <a:ext cx="340360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90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2400">
                          <a:latin typeface="隶书" panose="02010509060101010101" charset="-122"/>
                          <a:ea typeface="隶书" panose="02010509060101010101" charset="-122"/>
                        </a:rPr>
                        <a:t>学时类别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>
                          <a:latin typeface="隶书" panose="02010509060101010101" charset="-122"/>
                          <a:ea typeface="隶书" panose="02010509060101010101" charset="-122"/>
                          <a:cs typeface="隶书" panose="02010509060101010101" charset="-122"/>
                        </a:rPr>
                        <a:t>22</a:t>
                      </a:r>
                      <a:r>
                        <a:rPr lang="zh-CN" altLang="en-US" sz="2400">
                          <a:latin typeface="隶书" panose="02010509060101010101" charset="-122"/>
                          <a:ea typeface="隶书" panose="02010509060101010101" charset="-122"/>
                          <a:cs typeface="隶书" panose="02010509060101010101" charset="-122"/>
                        </a:rPr>
                        <a:t>级要求总数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隶书" panose="02010509060101010101" charset="-122"/>
                          <a:ea typeface="隶书" panose="02010509060101010101" charset="-122"/>
                        </a:rPr>
                        <a:t>德育实践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隶书" panose="02010509060101010101" charset="-122"/>
                          <a:ea typeface="隶书" panose="02010509060101010101" charset="-12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隶书" panose="02010509060101010101" charset="-122"/>
                          <a:ea typeface="隶书" panose="02010509060101010101" charset="-122"/>
                        </a:rPr>
                        <a:t>智育实践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隶书" panose="02010509060101010101" charset="-122"/>
                          <a:ea typeface="隶书" panose="02010509060101010101" charset="-12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隶书" panose="02010509060101010101" charset="-122"/>
                          <a:ea typeface="隶书" panose="02010509060101010101" charset="-122"/>
                        </a:rPr>
                        <a:t>体育实践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隶书" panose="02010509060101010101" charset="-122"/>
                          <a:ea typeface="隶书" panose="02010509060101010101" charset="-12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隶书" panose="02010509060101010101" charset="-122"/>
                          <a:ea typeface="隶书" panose="02010509060101010101" charset="-122"/>
                        </a:rPr>
                        <a:t>劳育实践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隶书" panose="02010509060101010101" charset="-122"/>
                          <a:ea typeface="隶书" panose="02010509060101010101" charset="-12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8013" r="-1106" b="39090"/>
          <a:stretch>
            <a:fillRect/>
          </a:stretch>
        </p:blipFill>
        <p:spPr>
          <a:xfrm>
            <a:off x="8112125" y="492760"/>
            <a:ext cx="3424555" cy="23602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83880" y="1700530"/>
            <a:ext cx="1104265" cy="1153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E:\高校\南京农业大学\图片\4F8168BCD338603492D02BD09B3_C4EF311C_3440D5.png4F8168BCD338603492D02BD09B3_C4EF311C_3440D5"/>
          <p:cNvPicPr>
            <a:picLocks noChangeAspect="1"/>
          </p:cNvPicPr>
          <p:nvPr/>
        </p:nvPicPr>
        <p:blipFill rotWithShape="1">
          <a:blip r:embed="rId3"/>
          <a:srcRect t="16080"/>
          <a:stretch>
            <a:fillRect/>
          </a:stretch>
        </p:blipFill>
        <p:spPr>
          <a:xfrm>
            <a:off x="635" y="0"/>
            <a:ext cx="12206605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 flipH="1">
            <a:off x="5080" y="3746500"/>
            <a:ext cx="12206605" cy="3111500"/>
          </a:xfrm>
          <a:custGeom>
            <a:avLst/>
            <a:gdLst>
              <a:gd name="connsiteX0" fmla="*/ 2 w 9144000"/>
              <a:gd name="connsiteY0" fmla="*/ 0 h 2368380"/>
              <a:gd name="connsiteX1" fmla="*/ 2 w 9144000"/>
              <a:gd name="connsiteY1" fmla="*/ 689995 h 2368380"/>
              <a:gd name="connsiteX2" fmla="*/ 0 w 9144000"/>
              <a:gd name="connsiteY2" fmla="*/ 689995 h 2368380"/>
              <a:gd name="connsiteX3" fmla="*/ 0 w 9144000"/>
              <a:gd name="connsiteY3" fmla="*/ 2368380 h 2368380"/>
              <a:gd name="connsiteX4" fmla="*/ 9144000 w 9144000"/>
              <a:gd name="connsiteY4" fmla="*/ 2368380 h 2368380"/>
              <a:gd name="connsiteX5" fmla="*/ 9144000 w 9144000"/>
              <a:gd name="connsiteY5" fmla="*/ 689995 h 2368380"/>
              <a:gd name="connsiteX6" fmla="*/ 6323089 w 9144000"/>
              <a:gd name="connsiteY6" fmla="*/ 689995 h 236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368380">
                <a:moveTo>
                  <a:pt x="2" y="0"/>
                </a:moveTo>
                <a:lnTo>
                  <a:pt x="2" y="689995"/>
                </a:lnTo>
                <a:lnTo>
                  <a:pt x="0" y="689995"/>
                </a:lnTo>
                <a:lnTo>
                  <a:pt x="0" y="2368380"/>
                </a:lnTo>
                <a:lnTo>
                  <a:pt x="9144000" y="2368380"/>
                </a:lnTo>
                <a:lnTo>
                  <a:pt x="9144000" y="689995"/>
                </a:lnTo>
                <a:lnTo>
                  <a:pt x="6323089" y="689995"/>
                </a:lnTo>
                <a:close/>
              </a:path>
            </a:pathLst>
          </a:custGeom>
          <a:solidFill>
            <a:srgbClr val="0D0D0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65"/>
          </a:p>
        </p:txBody>
      </p:sp>
      <p:sp>
        <p:nvSpPr>
          <p:cNvPr id="23" name="任意多边形 14"/>
          <p:cNvSpPr/>
          <p:nvPr userDrawn="1"/>
        </p:nvSpPr>
        <p:spPr>
          <a:xfrm>
            <a:off x="-31750" y="3489325"/>
            <a:ext cx="12243435" cy="1221105"/>
          </a:xfrm>
          <a:custGeom>
            <a:avLst/>
            <a:gdLst>
              <a:gd name="connsiteX0" fmla="*/ 12225338 w 12225338"/>
              <a:gd name="connsiteY0" fmla="*/ 0 h 1471016"/>
              <a:gd name="connsiteX1" fmla="*/ 12225338 w 12225338"/>
              <a:gd name="connsiteY1" fmla="*/ 304921 h 1471016"/>
              <a:gd name="connsiteX2" fmla="*/ 10901109 w 12225338"/>
              <a:gd name="connsiteY2" fmla="*/ 566278 h 1471016"/>
              <a:gd name="connsiteX3" fmla="*/ 6707473 w 12225338"/>
              <a:gd name="connsiteY3" fmla="*/ 1203312 h 1471016"/>
              <a:gd name="connsiteX4" fmla="*/ 801569 w 12225338"/>
              <a:gd name="connsiteY4" fmla="*/ 1470982 h 1471016"/>
              <a:gd name="connsiteX5" fmla="*/ 0 w 12225338"/>
              <a:gd name="connsiteY5" fmla="*/ 1467418 h 1471016"/>
              <a:gd name="connsiteX6" fmla="*/ 0 w 12225338"/>
              <a:gd name="connsiteY6" fmla="*/ 1419640 h 1471016"/>
              <a:gd name="connsiteX7" fmla="*/ 755889 w 12225338"/>
              <a:gd name="connsiteY7" fmla="*/ 1419544 h 1471016"/>
              <a:gd name="connsiteX8" fmla="*/ 6332117 w 12225338"/>
              <a:gd name="connsiteY8" fmla="*/ 1095145 h 1471016"/>
              <a:gd name="connsiteX9" fmla="*/ 11553128 w 12225338"/>
              <a:gd name="connsiteY9" fmla="*/ 153419 h 1471016"/>
              <a:gd name="connsiteX10" fmla="*/ 12225338 w 12225338"/>
              <a:gd name="connsiteY10" fmla="*/ 0 h 14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5338" h="1471016">
                <a:moveTo>
                  <a:pt x="12225338" y="0"/>
                </a:moveTo>
                <a:lnTo>
                  <a:pt x="12225338" y="304921"/>
                </a:lnTo>
                <a:lnTo>
                  <a:pt x="10901109" y="566278"/>
                </a:lnTo>
                <a:cubicBezTo>
                  <a:pt x="9503230" y="828514"/>
                  <a:pt x="8105352" y="1047552"/>
                  <a:pt x="6707473" y="1203312"/>
                </a:cubicBezTo>
                <a:cubicBezTo>
                  <a:pt x="4740628" y="1419105"/>
                  <a:pt x="2767176" y="1472579"/>
                  <a:pt x="801569" y="1470982"/>
                </a:cubicBezTo>
                <a:lnTo>
                  <a:pt x="0" y="1467418"/>
                </a:lnTo>
                <a:lnTo>
                  <a:pt x="0" y="1419640"/>
                </a:lnTo>
                <a:lnTo>
                  <a:pt x="755889" y="1419544"/>
                </a:lnTo>
                <a:cubicBezTo>
                  <a:pt x="2614081" y="1410789"/>
                  <a:pt x="4474751" y="1337439"/>
                  <a:pt x="6332117" y="1095145"/>
                </a:cubicBezTo>
                <a:cubicBezTo>
                  <a:pt x="8072455" y="871781"/>
                  <a:pt x="9812791" y="542414"/>
                  <a:pt x="11553128" y="153419"/>
                </a:cubicBezTo>
                <a:lnTo>
                  <a:pt x="12225338" y="0"/>
                </a:lnTo>
                <a:close/>
              </a:path>
            </a:pathLst>
          </a:custGeom>
          <a:solidFill>
            <a:srgbClr val="C9E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" y="322967"/>
            <a:ext cx="3473788" cy="8542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10145" y="5013325"/>
            <a:ext cx="380682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 defTabSz="685800">
              <a:defRPr/>
            </a:pPr>
            <a:r>
              <a:rPr lang="zh-CN" altLang="en-US" sz="5400" b="1" dirty="0">
                <a:ln w="66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1">
                      <a:lumMod val="75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感谢观看！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1135" y="1412875"/>
            <a:ext cx="119443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457200" indent="-457200" algn="l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800" b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具体细则请以《南京农业大学学生手册（</a:t>
            </a:r>
            <a:r>
              <a:rPr lang="en-US" altLang="zh-CN" sz="2800" b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2022</a:t>
            </a:r>
            <a:r>
              <a:rPr lang="zh-CN" altLang="en-US" sz="2800" b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综艺体简" panose="02010609000101010101" pitchFamily="49" charset="-122"/>
              </a:rPr>
              <a:t>版）》为准。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27448" y="255563"/>
            <a:ext cx="676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方正小标宋简体" panose="02010601030101010101"/>
                <a:cs typeface="+mj-cs"/>
              </a:rPr>
              <a:t>三、自主申请类学时认定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1" y="5434147"/>
            <a:ext cx="3390899" cy="1538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784" y="1039832"/>
            <a:ext cx="10525776" cy="203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自主申请类包括寒暑期社会实践、文体与创新创业竞赛、个人成长与技能特长三类，获取此类学时需由学生在系统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线上申请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，并附材料，学院初审、校团委终审后认定并发放学时；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2" name="图片 1" descr="C:\Users\dxz\Desktop\2.jpg2"/>
          <p:cNvPicPr>
            <a:picLocks noChangeAspect="1"/>
          </p:cNvPicPr>
          <p:nvPr/>
        </p:nvPicPr>
        <p:blipFill>
          <a:blip r:embed="rId3"/>
          <a:srcRect l="933" r="246" b="4585"/>
          <a:stretch>
            <a:fillRect/>
          </a:stretch>
        </p:blipFill>
        <p:spPr>
          <a:xfrm>
            <a:off x="1847850" y="2493010"/>
            <a:ext cx="8125460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81" y="5398636"/>
            <a:ext cx="3390899" cy="1538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392" y="1163106"/>
            <a:ext cx="11223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学生在申请学时时应规范填写申请表，尤其是活动名称；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技能特长类中，</a:t>
            </a:r>
            <a:r>
              <a:rPr lang="zh-CN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全国英语四级、计算机一级、专业英语四级等基础证书不予认定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t="3237" r="25510" b="17896"/>
          <a:stretch>
            <a:fillRect/>
          </a:stretch>
        </p:blipFill>
        <p:spPr>
          <a:xfrm>
            <a:off x="767504" y="2565403"/>
            <a:ext cx="7664998" cy="3768811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27448" y="255563"/>
            <a:ext cx="676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方正小标宋简体" panose="02010601030101010101"/>
                <a:cs typeface="+mj-cs"/>
              </a:rPr>
              <a:t>三、自主申请类学时认定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44560" y="3357245"/>
            <a:ext cx="36823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活动名称举例：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云支教暑期返家乡社会实践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全国大学英语六级通过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人文院组织部干事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农学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191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班班长</a:t>
            </a: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570" y="1916430"/>
            <a:ext cx="609028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客户端登录：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http://dekt.njau.edu.cn/new-dekt/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账号登录</a:t>
            </a:r>
            <a:endParaRPr lang="en-US" altLang="zh-CN" sz="28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用户名：用户名为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学号</a:t>
            </a:r>
            <a:endParaRPr lang="en-US" altLang="zh-CN" sz="2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密码：密码为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校园信息门户密码</a:t>
            </a:r>
            <a:endParaRPr lang="zh-CN" altLang="en-US" sz="2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标题 10"/>
          <p:cNvSpPr>
            <a:spLocks noGrp="1"/>
          </p:cNvSpPr>
          <p:nvPr>
            <p:ph type="title"/>
          </p:nvPr>
        </p:nvSpPr>
        <p:spPr>
          <a:xfrm>
            <a:off x="1127448" y="232872"/>
            <a:ext cx="4737462" cy="457200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客户端登录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60235" y="1844675"/>
            <a:ext cx="4683760" cy="3342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74345" y="2011471"/>
            <a:ext cx="40765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9327" y="5012738"/>
            <a:ext cx="9849792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首次登录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需要进行账号初始化，客户端界面点击登录后会出现上图。完善账户个人资料，上传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证件照（不能是其他图片！）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星号为必填项目，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填写完毕后，点击“ 提交“初始化完成，可进入正式界面。</a:t>
            </a:r>
          </a:p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0"/>
          <p:cNvSpPr>
            <a:spLocks noGrp="1"/>
          </p:cNvSpPr>
          <p:nvPr>
            <p:ph type="title"/>
          </p:nvPr>
        </p:nvSpPr>
        <p:spPr>
          <a:xfrm>
            <a:off x="1127448" y="232872"/>
            <a:ext cx="4737462" cy="457200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客户端登录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85" b="1506"/>
          <a:stretch>
            <a:fillRect/>
          </a:stretch>
        </p:blipFill>
        <p:spPr>
          <a:xfrm>
            <a:off x="1763395" y="981075"/>
            <a:ext cx="8721725" cy="40316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64560" y="3645153"/>
            <a:ext cx="115319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74345" y="2011471"/>
            <a:ext cx="40765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04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748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524000" y="457916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672" y="5661248"/>
            <a:ext cx="626469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账号激活就可以正常使用操作啦！</a:t>
            </a:r>
          </a:p>
        </p:txBody>
      </p:sp>
      <p:sp>
        <p:nvSpPr>
          <p:cNvPr id="9" name="标题 10"/>
          <p:cNvSpPr>
            <a:spLocks noGrp="1"/>
          </p:cNvSpPr>
          <p:nvPr>
            <p:ph type="title"/>
          </p:nvPr>
        </p:nvSpPr>
        <p:spPr>
          <a:xfrm>
            <a:off x="1127448" y="232872"/>
            <a:ext cx="4737462" cy="457200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方正小标宋简体" panose="02010601030101010101"/>
                <a:cs typeface="Times New Roman" panose="02020603050405020304" pitchFamily="18" charset="0"/>
              </a:rPr>
              <a:t>客户端登录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" name="图片 1" descr="C:\Users\dxz\Desktop\2.jpg2"/>
          <p:cNvPicPr>
            <a:picLocks noChangeAspect="1"/>
          </p:cNvPicPr>
          <p:nvPr/>
        </p:nvPicPr>
        <p:blipFill>
          <a:blip r:embed="rId2"/>
          <a:srcRect l="733" r="816" b="5388"/>
          <a:stretch>
            <a:fillRect/>
          </a:stretch>
        </p:blipFill>
        <p:spPr>
          <a:xfrm>
            <a:off x="1271270" y="1196340"/>
            <a:ext cx="9641840" cy="44646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c34b6f-794a-43f5-a710-adede84f4154"/>
  <p:tag name="COMMONDATA" val="eyJoZGlkIjoiMGYwODQxZjZhNGE4NzRhODQ0YWFmYmIyZmNlODE2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188,&quot;width&quot;:187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68568ef-0a12-45fb-8ac8-a3268eb0745b}"/>
  <p:tag name="TABLE_ENDDRAG_ORIGIN_RECT" val="268*278"/>
  <p:tag name="TABLE_ENDDRAG_RECT" val="644*253*268*278"/>
  <p:tag name="KSO_WM_UNIT_PLACING_PICTURE_USER_VIEWPORT" val="{&quot;height&quot;:2976,&quot;width&quot;:48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68568ef-0a12-45fb-8ac8-a3268eb0745b}"/>
  <p:tag name="TABLE_ENDDRAG_ORIGIN_RECT" val="268*278"/>
  <p:tag name="TABLE_ENDDRAG_RECT" val="644*253*268*278"/>
  <p:tag name="KSO_WM_UNIT_PLACING_PICTURE_USER_VIEWPORT" val="{&quot;height&quot;:2976,&quot;width&quot;:481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78,&quot;width&quot;:1097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2166</Words>
  <Application>Microsoft Office PowerPoint</Application>
  <PresentationFormat>宽屏</PresentationFormat>
  <Paragraphs>322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 Unicode MS</vt:lpstr>
      <vt:lpstr>等线</vt:lpstr>
      <vt:lpstr>方正小标宋简体</vt:lpstr>
      <vt:lpstr>黑体</vt:lpstr>
      <vt:lpstr>隶书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2022级团学干部第二课堂成绩单系统使用培训  </vt:lpstr>
      <vt:lpstr>PowerPoint 演示文稿</vt:lpstr>
      <vt:lpstr>一、社会实践类学分认定及评定程序</vt:lpstr>
      <vt:lpstr>二、校园文化活动参与类学时认定</vt:lpstr>
      <vt:lpstr>PowerPoint 演示文稿</vt:lpstr>
      <vt:lpstr>PowerPoint 演示文稿</vt:lpstr>
      <vt:lpstr>客户端登录</vt:lpstr>
      <vt:lpstr>客户端登录</vt:lpstr>
      <vt:lpstr>客户端登录</vt:lpstr>
      <vt:lpstr>客户端首页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一、美育实践类学分认定及评定程序</vt:lpstr>
      <vt:lpstr>一、学分认定及评定程序</vt:lpstr>
      <vt:lpstr>二、考核标准</vt:lpstr>
      <vt:lpstr>二、考核标准</vt:lpstr>
      <vt:lpstr>二、考核标准</vt:lpstr>
      <vt:lpstr>二、考核标准</vt:lpstr>
      <vt:lpstr>二、考核标准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maoshan</dc:creator>
  <cp:lastModifiedBy>李 嘉仪</cp:lastModifiedBy>
  <cp:revision>317</cp:revision>
  <dcterms:created xsi:type="dcterms:W3CDTF">2016-09-02T06:25:00Z</dcterms:created>
  <dcterms:modified xsi:type="dcterms:W3CDTF">2023-03-18T07:51:20Z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161312773E2B421F8E3DE4872D782BE7</vt:lpwstr>
  </property>
</Properties>
</file>